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83" r:id="rId2"/>
    <p:sldId id="290" r:id="rId3"/>
    <p:sldId id="544" r:id="rId4"/>
    <p:sldId id="543" r:id="rId5"/>
    <p:sldId id="545" r:id="rId6"/>
    <p:sldId id="546" r:id="rId7"/>
    <p:sldId id="547" r:id="rId8"/>
    <p:sldId id="548" r:id="rId9"/>
    <p:sldId id="549" r:id="rId10"/>
    <p:sldId id="550" r:id="rId11"/>
    <p:sldId id="551" r:id="rId12"/>
    <p:sldId id="552" r:id="rId13"/>
    <p:sldId id="553" r:id="rId14"/>
    <p:sldId id="555" r:id="rId15"/>
    <p:sldId id="554" r:id="rId16"/>
    <p:sldId id="556" r:id="rId17"/>
    <p:sldId id="557" r:id="rId18"/>
    <p:sldId id="558" r:id="rId19"/>
    <p:sldId id="559" r:id="rId20"/>
    <p:sldId id="560" r:id="rId21"/>
    <p:sldId id="561" r:id="rId22"/>
    <p:sldId id="562" r:id="rId23"/>
    <p:sldId id="563" r:id="rId24"/>
    <p:sldId id="564" r:id="rId25"/>
    <p:sldId id="596" r:id="rId26"/>
    <p:sldId id="566" r:id="rId27"/>
    <p:sldId id="567" r:id="rId28"/>
    <p:sldId id="595" r:id="rId29"/>
    <p:sldId id="569" r:id="rId30"/>
    <p:sldId id="570" r:id="rId31"/>
    <p:sldId id="571" r:id="rId32"/>
    <p:sldId id="572" r:id="rId33"/>
    <p:sldId id="573" r:id="rId34"/>
    <p:sldId id="575" r:id="rId35"/>
    <p:sldId id="594" r:id="rId36"/>
    <p:sldId id="578" r:id="rId37"/>
    <p:sldId id="598" r:id="rId38"/>
    <p:sldId id="576" r:id="rId39"/>
    <p:sldId id="597" r:id="rId40"/>
    <p:sldId id="600" r:id="rId41"/>
    <p:sldId id="599" r:id="rId42"/>
    <p:sldId id="312" r:id="rId43"/>
    <p:sldId id="394" r:id="rId4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8">
          <p15:clr>
            <a:srgbClr val="A4A3A4"/>
          </p15:clr>
        </p15:guide>
        <p15:guide id="2" pos="28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3">
          <p15:clr>
            <a:srgbClr val="A4A3A4"/>
          </p15:clr>
        </p15:guide>
        <p15:guide id="2" pos="21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0099D8"/>
    <a:srgbClr val="EDF5FD"/>
    <a:srgbClr val="000000"/>
    <a:srgbClr val="6C6C6C"/>
    <a:srgbClr val="92D050"/>
    <a:srgbClr val="E5E5E5"/>
    <a:srgbClr val="009ADA"/>
    <a:srgbClr val="238CBB"/>
    <a:srgbClr val="2BAE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1" autoAdjust="0"/>
    <p:restoredTop sz="88927" autoAdjust="0"/>
  </p:normalViewPr>
  <p:slideViewPr>
    <p:cSldViewPr>
      <p:cViewPr varScale="1">
        <p:scale>
          <a:sx n="101" d="100"/>
          <a:sy n="101" d="100"/>
        </p:scale>
        <p:origin x="907" y="72"/>
      </p:cViewPr>
      <p:guideLst>
        <p:guide orient="horz" pos="1638"/>
        <p:guide pos="2886"/>
      </p:guideLst>
    </p:cSldViewPr>
  </p:slideViewPr>
  <p:outlineViewPr>
    <p:cViewPr>
      <p:scale>
        <a:sx n="33" d="100"/>
        <a:sy n="33" d="100"/>
      </p:scale>
      <p:origin x="0" y="141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90"/>
      </p:cViewPr>
      <p:guideLst>
        <p:guide orient="horz" pos="2913"/>
        <p:guide pos="216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5F6AE-2A9C-4C1F-879E-3928AA6E32CC}" type="datetimeFigureOut">
              <a:rPr lang="zh-CN" altLang="en-US" smtClean="0"/>
              <a:t>2019/2/26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F4CAB-82FF-4C6F-A859-CAD40DD826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0AFA2-8F2F-4EE5-AEC6-84D8330F4D06}" type="datetimeFigureOut">
              <a:rPr lang="zh-CN" altLang="en-US" smtClean="0"/>
              <a:t>2019/2/26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5495B-CF7F-4BEC-B2E8-B1A8532E7D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教学指导：强调</a:t>
            </a:r>
            <a:r>
              <a:rPr lang="en-US" altLang="zh-CN"/>
              <a:t>JavaScript</a:t>
            </a:r>
            <a:r>
              <a:rPr lang="zh-CN" altLang="en-US"/>
              <a:t>区分大小写，特别是变量的命名、语句关键字等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78E9D9-9322-43CC-8A47-3F1E35AD3408}" type="slidenum">
              <a:rPr lang="zh-CN" altLang="en-US" smtClean="0"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89B3B6-549D-43BC-9778-DE8F7105044A}" type="slidenum">
              <a:rPr lang="zh-CN" altLang="en-US" smtClean="0"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B8274B-8D5E-4AC0-B8BE-FD537F997A4A}" type="slidenum">
              <a:rPr lang="zh-CN" altLang="en-US" smtClean="0"/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教学指导：对比</a:t>
            </a:r>
            <a:r>
              <a:rPr lang="en-US" altLang="zh-CN"/>
              <a:t>Java</a:t>
            </a:r>
            <a:r>
              <a:rPr lang="zh-CN" altLang="en-US"/>
              <a:t>中的</a:t>
            </a:r>
            <a:r>
              <a:rPr lang="en-US" altLang="zh-CN"/>
              <a:t>String</a:t>
            </a:r>
            <a:r>
              <a:rPr lang="zh-CN" altLang="en-US"/>
              <a:t>对象的属性和方法讲解。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1B511D-3FDB-47D8-A871-B846E986C65E}" type="slidenum">
              <a:rPr lang="zh-CN" altLang="en-US" smtClean="0"/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901EF43-10B6-4958-A04B-52D58A57A294}" type="slidenum">
              <a:rPr lang="zh-CN" altLang="en-US" smtClean="0"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、比较</a:t>
            </a:r>
            <a:r>
              <a:rPr lang="en-US" altLang="zh-CN" dirty="0"/>
              <a:t>Java</a:t>
            </a:r>
            <a:r>
              <a:rPr lang="zh-CN" altLang="en-US" dirty="0"/>
              <a:t>数组讲解，</a:t>
            </a:r>
            <a:endParaRPr lang="en-US" altLang="zh-CN" dirty="0"/>
          </a:p>
          <a:p>
            <a:pPr eaLnBrk="1" fontAlgn="ctr" hangingPunct="1"/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sort()</a:t>
            </a:r>
            <a:r>
              <a:rPr lang="zh-CN" altLang="en-US" dirty="0"/>
              <a:t>和</a:t>
            </a:r>
            <a:r>
              <a:rPr lang="en-US" altLang="zh-CN" dirty="0"/>
              <a:t>push()</a:t>
            </a:r>
            <a:r>
              <a:rPr lang="zh-CN" altLang="en-US" dirty="0"/>
              <a:t>方法简介功能即可，演示</a:t>
            </a:r>
            <a:r>
              <a:rPr lang="en-US" altLang="zh-CN" dirty="0"/>
              <a:t>join( )</a:t>
            </a:r>
            <a:r>
              <a:rPr lang="zh-CN" altLang="en-US" dirty="0"/>
              <a:t>方法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、演示示例是使用</a:t>
            </a:r>
            <a:r>
              <a:rPr lang="en-US" altLang="zh-CN" dirty="0"/>
              <a:t>string</a:t>
            </a:r>
            <a:r>
              <a:rPr lang="zh-CN" altLang="en-US" dirty="0"/>
              <a:t>对象的</a:t>
            </a:r>
            <a:r>
              <a:rPr lang="en-US" altLang="zh-CN" dirty="0"/>
              <a:t>split()</a:t>
            </a:r>
            <a:r>
              <a:rPr lang="zh-CN" altLang="en-US" dirty="0"/>
              <a:t>方法，将一个字符串分割成数组元素，然后使用</a:t>
            </a:r>
            <a:r>
              <a:rPr lang="en-US" altLang="zh-CN" dirty="0"/>
              <a:t>join()</a:t>
            </a:r>
            <a:r>
              <a:rPr lang="zh-CN" altLang="en-US" dirty="0"/>
              <a:t>方法将数组元素放入一个字符串中，并使用符号“</a:t>
            </a:r>
            <a:r>
              <a:rPr lang="en-US" altLang="zh-CN" dirty="0"/>
              <a:t>-</a:t>
            </a:r>
            <a:r>
              <a:rPr lang="zh-CN" altLang="en-US" dirty="0"/>
              <a:t>”分隔数组元素，最后显示在页面中。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987549-576A-4722-BDE4-99623CA3931C}" type="slidenum">
              <a:rPr lang="zh-CN" altLang="en-US" smtClean="0"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、与</a:t>
            </a:r>
            <a:r>
              <a:rPr lang="en-US" altLang="zh-CN" dirty="0"/>
              <a:t>Java</a:t>
            </a:r>
            <a:r>
              <a:rPr lang="zh-CN" altLang="en-US" dirty="0"/>
              <a:t>中的运算符对比讲解；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、着重讲解一下</a:t>
            </a:r>
            <a:r>
              <a:rPr lang="en-US" altLang="zh-CN" dirty="0"/>
              <a:t>===</a:t>
            </a:r>
            <a:r>
              <a:rPr lang="zh-CN" altLang="en-US" dirty="0"/>
              <a:t>与</a:t>
            </a:r>
            <a:r>
              <a:rPr lang="en-US" altLang="zh-CN" dirty="0"/>
              <a:t>==</a:t>
            </a:r>
            <a:r>
              <a:rPr lang="zh-CN" altLang="en-US" dirty="0"/>
              <a:t>的区别即可；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2A7EE-19BC-4A7E-8092-B7ED0AFA6FEB}" type="slidenum">
              <a:rPr lang="zh-CN" altLang="en-US" smtClean="0"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教学指导：对比</a:t>
            </a:r>
            <a:r>
              <a:rPr lang="en-US" altLang="zh-CN"/>
              <a:t>Java</a:t>
            </a:r>
            <a:r>
              <a:rPr lang="zh-CN" altLang="en-US"/>
              <a:t>中相应的语法简单讲解即可。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31AD4-8713-426D-AA5B-F2F12F9E10D9}" type="slidenum">
              <a:rPr lang="zh-CN" altLang="en-US" smtClean="0"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教学指导：对比</a:t>
            </a:r>
            <a:r>
              <a:rPr lang="en-US" altLang="zh-CN"/>
              <a:t>Java</a:t>
            </a:r>
            <a:r>
              <a:rPr lang="zh-CN" altLang="en-US"/>
              <a:t>中相应的语法简单讲解即可。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5C87D6-2B44-41E0-8EA5-263C60AB00EF}" type="slidenum">
              <a:rPr lang="zh-CN" altLang="en-US" smtClean="0"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80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75934A-613A-4685-870F-D28DCDF8270D}" type="slidenum">
              <a:rPr lang="zh-CN" altLang="en-US" smtClean="0"/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教学指导：演示</a:t>
            </a:r>
            <a:r>
              <a:rPr lang="en-US" altLang="zh-CN"/>
              <a:t>prompt()</a:t>
            </a:r>
            <a:r>
              <a:rPr lang="zh-CN" altLang="en-US"/>
              <a:t>的使用。并强调两种函数的使用场合。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EAD9F7-05B3-40BF-8F89-A07CCFF0717B}" type="slidenum">
              <a:rPr lang="zh-CN" altLang="en-US" smtClean="0"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</a:t>
            </a:r>
            <a:endParaRPr lang="en-US" altLang="zh-CN"/>
          </a:p>
          <a:p>
            <a:r>
              <a:rPr lang="zh-CN" altLang="en-US"/>
              <a:t>对比</a:t>
            </a:r>
            <a:r>
              <a:rPr lang="en-US" altLang="zh-CN"/>
              <a:t>Java</a:t>
            </a:r>
            <a:r>
              <a:rPr lang="zh-CN" altLang="en-US"/>
              <a:t>语法讲解。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、大小写的区分几个基本规则如下。</a:t>
            </a:r>
          </a:p>
          <a:p>
            <a:r>
              <a:rPr lang="en-US" altLang="zh-CN"/>
              <a:t>JavaScript</a:t>
            </a:r>
            <a:r>
              <a:rPr lang="zh-CN" altLang="en-US"/>
              <a:t>的关键字小写</a:t>
            </a:r>
          </a:p>
          <a:p>
            <a:r>
              <a:rPr lang="zh-CN" altLang="en-US"/>
              <a:t>内置对象大写字母开头。</a:t>
            </a:r>
            <a:br>
              <a:rPr lang="zh-CN" altLang="en-US"/>
            </a:br>
            <a:r>
              <a:rPr lang="zh-CN" altLang="en-US"/>
              <a:t>对象的名称通常是小写。方法命名规则与</a:t>
            </a:r>
            <a:r>
              <a:rPr lang="en-US" altLang="zh-CN"/>
              <a:t>Java</a:t>
            </a:r>
            <a:r>
              <a:rPr lang="zh-CN" altLang="en-US"/>
              <a:t>相同。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5E33AD-2D29-46D7-8AC3-351F94592FF9}" type="slidenum">
              <a:rPr lang="zh-CN" altLang="en-US" smtClean="0"/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AD9E53-20CB-4894-BA85-E00BAA7186F7}" type="slidenum">
              <a:rPr lang="zh-CN" altLang="en-US" smtClean="0"/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D534A6-B164-41A3-87E3-4302CA3CFA2D}" type="slidenum">
              <a:rPr lang="zh-CN" altLang="en-US" smtClean="0"/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教学指导：提供学员上机素材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A73E41-DE5F-41F0-9EAE-6EB8B528317E}" type="slidenum">
              <a:rPr lang="zh-CN" altLang="en-US" smtClean="0"/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430B98-47D3-4B69-9A09-D2CB5E2DB5A9}" type="slidenum">
              <a:rPr lang="zh-CN" altLang="en-US" smtClean="0"/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52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32AAF2-00BC-4CF3-B2C4-32260771D186}" type="slidenum">
              <a:rPr lang="zh-CN" altLang="en-US" smtClean="0"/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62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01AD7B-B7CD-41C4-92F1-426BC0F05CD5}" type="slidenum">
              <a:rPr lang="zh-CN" altLang="en-US" smtClean="0"/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72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教学指导：可以在上一页基础之上修改演示。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BAF018-67A3-498B-8196-D53DDA5E83D9}" type="slidenum">
              <a:rPr lang="zh-CN" altLang="en-US" smtClean="0"/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933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F608D9-A03C-4E3A-8BB7-1E6B1521BA1E}" type="slidenum">
              <a:rPr lang="zh-CN" altLang="en-US" smtClean="0"/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、通过演示示例补充说明为什么学习</a:t>
            </a:r>
            <a:r>
              <a:rPr lang="en-US" altLang="zh-CN" dirty="0"/>
              <a:t>JavaScript</a:t>
            </a:r>
            <a:r>
              <a:rPr lang="zh-CN" altLang="en-US" dirty="0"/>
              <a:t>，同时需要告诉学员，使用</a:t>
            </a:r>
            <a:r>
              <a:rPr lang="en-US" altLang="zh-CN" dirty="0"/>
              <a:t>JavaScript</a:t>
            </a:r>
            <a:r>
              <a:rPr lang="zh-CN" altLang="en-US" dirty="0"/>
              <a:t>实现动态效果不如</a:t>
            </a:r>
            <a:r>
              <a:rPr lang="en-US" altLang="zh-CN" dirty="0" err="1"/>
              <a:t>jQuery</a:t>
            </a:r>
            <a:r>
              <a:rPr lang="zh-CN" altLang="en-US" dirty="0"/>
              <a:t>简洁方便，</a:t>
            </a:r>
            <a:r>
              <a:rPr lang="en-US" altLang="zh-CN" dirty="0"/>
              <a:t>JavaScript</a:t>
            </a:r>
            <a:r>
              <a:rPr lang="zh-CN" altLang="en-US" dirty="0"/>
              <a:t>是学习</a:t>
            </a:r>
            <a:r>
              <a:rPr lang="en-US" altLang="zh-CN" dirty="0" err="1"/>
              <a:t>jQuery</a:t>
            </a:r>
            <a:r>
              <a:rPr lang="zh-CN" altLang="en-US" dirty="0"/>
              <a:t>的基础。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、演示例子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64CE7F-F03A-41BF-99D7-A8D142544291}" type="slidenum">
              <a:rPr lang="zh-CN" altLang="en-US" smtClean="0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</a:t>
            </a:r>
            <a:endParaRPr lang="en-US" altLang="zh-CN"/>
          </a:p>
          <a:p>
            <a:r>
              <a:rPr lang="en-US" altLang="zh-CN"/>
              <a:t>xxxxxxx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0F68EF-1DE5-4578-8404-366077147A95}" type="slidenum">
              <a:rPr lang="zh-CN" altLang="en-US" smtClean="0"/>
              <a:t>35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、讲解全局变量和局部变量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、让学员阅读代码，给出输出结果</a:t>
            </a:r>
            <a:endParaRPr lang="en-US" altLang="zh-CN"/>
          </a:p>
          <a:p>
            <a:r>
              <a:rPr lang="en-US" altLang="zh-CN"/>
              <a:t>3</a:t>
            </a:r>
            <a:r>
              <a:rPr lang="zh-CN" altLang="en-US"/>
              <a:t>、教员给出答案图示，并带领学员分析结果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367A4F-4577-4834-9046-D1943227C635}" type="slidenum">
              <a:rPr lang="zh-CN" altLang="en-US" smtClean="0"/>
              <a:t>36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A2A7EE-19BC-4A7E-8092-B7ED0AFA6FEB}" type="slidenum">
              <a:rPr lang="zh-CN" altLang="en-US" smtClean="0"/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035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03BECA-325A-4D7A-A672-000F416B1D24}" type="slidenum">
              <a:rPr lang="zh-CN" altLang="en-US" smtClean="0"/>
              <a:t>38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0F68EF-1DE5-4578-8404-366077147A95}" type="slidenum">
              <a:rPr lang="zh-CN" altLang="en-US" smtClean="0"/>
              <a:t>39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0F68EF-1DE5-4578-8404-366077147A95}" type="slidenum">
              <a:rPr lang="zh-CN" altLang="en-US" smtClean="0"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8824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0F68EF-1DE5-4578-8404-366077147A95}" type="slidenum">
              <a:rPr lang="zh-CN" altLang="en-US" smtClean="0"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80439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42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373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JavaScript</a:t>
            </a:r>
            <a:r>
              <a:rPr lang="zh-CN" altLang="en-US" dirty="0"/>
              <a:t>的概念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JavaScript</a:t>
            </a:r>
            <a:r>
              <a:rPr lang="zh-CN" altLang="en-US" dirty="0"/>
              <a:t>的特点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JavaScript</a:t>
            </a:r>
            <a:r>
              <a:rPr lang="zh-CN" altLang="en-US" dirty="0"/>
              <a:t>与</a:t>
            </a:r>
            <a:r>
              <a:rPr lang="en-US" altLang="zh-CN" dirty="0"/>
              <a:t>ECMAScript</a:t>
            </a:r>
            <a:r>
              <a:rPr lang="zh-CN" altLang="en-US" dirty="0"/>
              <a:t>的关系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JavaScript</a:t>
            </a:r>
            <a:r>
              <a:rPr lang="zh-CN" altLang="en-US" dirty="0"/>
              <a:t>组成。讲解组成时，简单介绍</a:t>
            </a:r>
            <a:r>
              <a:rPr lang="en-US" altLang="zh-CN" dirty="0"/>
              <a:t>BOM</a:t>
            </a:r>
            <a:r>
              <a:rPr lang="zh-CN" altLang="en-US" dirty="0"/>
              <a:t>和</a:t>
            </a:r>
            <a:r>
              <a:rPr lang="en-US" altLang="zh-CN" dirty="0"/>
              <a:t>DOM</a:t>
            </a:r>
            <a:r>
              <a:rPr lang="zh-CN" altLang="en-US" dirty="0"/>
              <a:t>，并说明在后面章节重点讲解，本章重点学习</a:t>
            </a:r>
            <a:r>
              <a:rPr lang="en-US" altLang="zh-CN" b="1" dirty="0"/>
              <a:t>ECMAScript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、编码遵循</a:t>
            </a:r>
            <a:r>
              <a:rPr lang="en-US" altLang="zh-CN" dirty="0"/>
              <a:t>ECMAScript</a:t>
            </a:r>
            <a:r>
              <a:rPr lang="zh-CN" altLang="en-US" dirty="0"/>
              <a:t>标准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AE0913-BFDA-43C7-8B96-22DF073AB4E6}" type="slidenum">
              <a:rPr lang="zh-CN" altLang="en-US" smtClean="0"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教学指导：讲解</a:t>
            </a:r>
            <a:r>
              <a:rPr lang="en-US" altLang="zh-CN" dirty="0"/>
              <a:t>type</a:t>
            </a:r>
            <a:r>
              <a:rPr lang="zh-CN" altLang="en-US" dirty="0"/>
              <a:t>与</a:t>
            </a:r>
            <a:r>
              <a:rPr lang="en-US" altLang="en-US" dirty="0"/>
              <a:t>&lt;!—</a:t>
            </a:r>
            <a:r>
              <a:rPr lang="zh-CN" altLang="en-US" dirty="0"/>
              <a:t> </a:t>
            </a:r>
            <a:r>
              <a:rPr lang="en-US" altLang="en-US" dirty="0"/>
              <a:t>—&gt;</a:t>
            </a:r>
            <a:r>
              <a:rPr lang="zh-CN" altLang="en-US" dirty="0"/>
              <a:t>的作用。</a:t>
            </a:r>
            <a:endParaRPr lang="en-US" altLang="zh-CN" dirty="0"/>
          </a:p>
          <a:p>
            <a:r>
              <a:rPr lang="zh-CN" altLang="en-US" dirty="0"/>
              <a:t>说明：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有的网页中用缺省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type="text/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Javascript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，这种写法是正确的，因为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中可省略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type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属性，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HTML5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默认为是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text/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Javascript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261807-8E85-4A05-B71A-BBA9F964164F}" type="slidenum">
              <a:rPr lang="zh-CN" altLang="en-US" smtClean="0"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教学指导：说明</a:t>
            </a:r>
            <a:r>
              <a:rPr lang="en-US" altLang="zh-CN" dirty="0" err="1"/>
              <a:t>document.write</a:t>
            </a:r>
            <a:r>
              <a:rPr lang="en-US" altLang="zh-CN" dirty="0"/>
              <a:t>()</a:t>
            </a:r>
            <a:r>
              <a:rPr lang="zh-CN" altLang="en-US" dirty="0"/>
              <a:t>的作用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D5F319-37A7-4E4B-8A49-A6F60135146A}" type="slidenum">
              <a:rPr lang="zh-CN" altLang="en-US" smtClean="0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、分步讲解每个过程，重点强调两点。</a:t>
            </a:r>
            <a:endParaRPr lang="en-US" altLang="zh-CN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）请求页面和响应页面可以包含</a:t>
            </a:r>
            <a:r>
              <a:rPr lang="en-US" altLang="zh-CN"/>
              <a:t>JavaScript</a:t>
            </a:r>
            <a:r>
              <a:rPr lang="zh-CN" altLang="en-US"/>
              <a:t>脚本。</a:t>
            </a:r>
            <a:endParaRPr lang="en-US" altLang="zh-CN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）由浏览器从上至下逐条解析</a:t>
            </a:r>
            <a:r>
              <a:rPr lang="en-US" altLang="zh-CN"/>
              <a:t>HTML</a:t>
            </a:r>
            <a:r>
              <a:rPr lang="zh-CN" altLang="en-US"/>
              <a:t>标签和</a:t>
            </a:r>
            <a:r>
              <a:rPr lang="en-US" altLang="zh-CN"/>
              <a:t>JavaScript</a:t>
            </a:r>
            <a:r>
              <a:rPr lang="zh-CN" altLang="en-US"/>
              <a:t>脚本。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、使用客户端脚本的好处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F089E2-A879-453B-893C-CC4F7C7961A9}" type="slidenum">
              <a:rPr lang="zh-CN" altLang="en-US" smtClean="0"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78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教学指导：演示使用外部</a:t>
            </a:r>
            <a:r>
              <a:rPr lang="en-US" altLang="zh-CN" dirty="0"/>
              <a:t>JS</a:t>
            </a:r>
            <a:r>
              <a:rPr lang="zh-CN" altLang="en-US" dirty="0"/>
              <a:t>文件和直接在</a:t>
            </a:r>
            <a:r>
              <a:rPr lang="en-US" altLang="zh-CN" dirty="0"/>
              <a:t>HTML</a:t>
            </a:r>
            <a:r>
              <a:rPr lang="zh-CN" altLang="en-US" dirty="0"/>
              <a:t>标签中这两种方式 ，并强调：外部文件不能包含</a:t>
            </a:r>
            <a:r>
              <a:rPr lang="en-US" altLang="zh-CN" dirty="0"/>
              <a:t>&lt;script&gt;</a:t>
            </a:r>
            <a:r>
              <a:rPr lang="zh-CN" altLang="en-US" dirty="0"/>
              <a:t>标签，通常将</a:t>
            </a:r>
            <a:r>
              <a:rPr lang="en-US" altLang="zh-CN" dirty="0"/>
              <a:t>.</a:t>
            </a:r>
            <a:r>
              <a:rPr lang="en-US" altLang="zh-CN" dirty="0" err="1"/>
              <a:t>js</a:t>
            </a:r>
            <a:r>
              <a:rPr lang="zh-CN" altLang="en-US" dirty="0"/>
              <a:t>文件放到网站目录中单独存放脚本的子目录中（一般为</a:t>
            </a:r>
            <a:r>
              <a:rPr lang="en-US" altLang="zh-CN" dirty="0" err="1"/>
              <a:t>js</a:t>
            </a:r>
            <a:r>
              <a:rPr lang="zh-CN" altLang="en-US" dirty="0"/>
              <a:t>），这样容易管理和维护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AF213C-3BC2-4026-BFD1-4DC9445C90E6}" type="slidenum">
              <a:rPr lang="zh-CN" altLang="en-US" smtClean="0"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教学指导：简介核心语法包含的内容。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78E81C-DCC7-466D-B292-C1F3026EBF4C}" type="slidenum">
              <a:rPr lang="zh-CN" altLang="en-US" smtClean="0"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3045" y="207645"/>
            <a:ext cx="8238490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400" b="1">
                <a:solidFill>
                  <a:srgbClr val="009AD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/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en-US" altLang="zh-CN" dirty="0"/>
              <a:t>/43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840" y="207645"/>
            <a:ext cx="8185785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800" b="1">
                <a:solidFill>
                  <a:srgbClr val="0099D9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/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  <a:p>
            <a:pPr lvl="5" fontAlgn="base"/>
            <a:r>
              <a:rPr lang="zh-CN" altLang="en-US" strike="noStrike" noProof="1"/>
              <a:t>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43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buFont typeface="Wingdings" panose="05000000000000000000" charset="0"/>
              <a:buChar char=""/>
              <a:defRPr sz="3200"/>
            </a:lvl1pPr>
            <a:lvl2pPr>
              <a:buFont typeface="Wingdings" panose="05000000000000000000" charset="0"/>
              <a:buChar char=""/>
              <a:defRPr sz="2800"/>
            </a:lvl2pPr>
            <a:lvl3pPr>
              <a:buFont typeface="Wingdings" panose="05000000000000000000" charset="0"/>
              <a:buChar char=""/>
              <a:defRPr sz="2400"/>
            </a:lvl3pPr>
            <a:lvl4pPr>
              <a:buFont typeface="Webdings" panose="05030102010509060703" charset="0"/>
              <a:buChar char="4"/>
              <a:defRPr sz="2000"/>
            </a:lvl4pPr>
            <a:lvl5pPr>
              <a:buFont typeface="Wingdings" panose="05000000000000000000" charset="0"/>
              <a:buChar char="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43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43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6380" y="349251"/>
            <a:ext cx="3429024" cy="43654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6260" y="797560"/>
            <a:ext cx="8422640" cy="3394075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43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43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" y="0"/>
            <a:ext cx="9140842" cy="5143500"/>
          </a:xfrm>
          <a:prstGeom prst="rect">
            <a:avLst/>
          </a:prstGeom>
        </p:spPr>
      </p:pic>
      <p:sp>
        <p:nvSpPr>
          <p:cNvPr id="2051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1635646"/>
            <a:ext cx="7772400" cy="11049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ctr">
            <a:normAutofit/>
          </a:bodyPr>
          <a:lstStyle>
            <a:lvl1pPr lvl="0" algn="ctr">
              <a:defRPr sz="4600" b="1" kern="1200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en-US" altLang="zh-CN" strike="noStrike" noProof="1"/>
              <a:t>16/9</a:t>
            </a:r>
            <a:r>
              <a:rPr lang="zh-CN" altLang="en-US" strike="noStrike" noProof="1"/>
              <a:t>录屏模板</a:t>
            </a:r>
          </a:p>
        </p:txBody>
      </p:sp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4168" y="4544695"/>
            <a:ext cx="2896731" cy="45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" y="0"/>
            <a:ext cx="9140842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84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48260" y="286385"/>
            <a:ext cx="5874385" cy="511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73735" y="977900"/>
            <a:ext cx="7797165" cy="318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  <p:pic>
        <p:nvPicPr>
          <p:cNvPr id="8" name="图片 7" descr="logo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41" y="-7620"/>
            <a:ext cx="1492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0B9FDD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"/>
        <a:defRPr sz="2400" b="1" kern="1200">
          <a:solidFill>
            <a:srgbClr val="009ADA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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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ebdings" panose="05030102010509060703" charset="0"/>
        <a:buChar char="4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"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121"/>
          <p:cNvSpPr>
            <a:spLocks noGrp="1"/>
          </p:cNvSpPr>
          <p:nvPr>
            <p:ph type="ctrTitle"/>
          </p:nvPr>
        </p:nvSpPr>
        <p:spPr>
          <a:xfrm>
            <a:off x="467544" y="1707654"/>
            <a:ext cx="8136904" cy="1440160"/>
          </a:xfrm>
        </p:spPr>
        <p:txBody>
          <a:bodyPr wrap="square" anchor="ctr">
            <a:normAutofit/>
          </a:bodyPr>
          <a:lstStyle/>
          <a:p>
            <a:r>
              <a:rPr lang="en-US" altLang="zh-CN" sz="5400" noProof="1">
                <a:sym typeface="Calibri" panose="020F0502020204030204" pitchFamily="34" charset="0"/>
              </a:rPr>
              <a:t>JavaScript</a:t>
            </a:r>
            <a:r>
              <a:rPr lang="zh-CN" altLang="en-US" sz="5400" noProof="1">
                <a:sym typeface="Calibri" panose="020F0502020204030204" pitchFamily="34" charset="0"/>
              </a:rPr>
              <a:t>基础</a:t>
            </a:r>
            <a:endParaRPr lang="zh-CN" altLang="en-US" sz="5400" strike="noStrike" kern="1200" noProof="1"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网页中引用</a:t>
            </a:r>
            <a:r>
              <a:rPr lang="en-US" altLang="zh-CN" dirty="0"/>
              <a:t>JavaScript</a:t>
            </a:r>
            <a:r>
              <a:rPr lang="zh-CN" altLang="en-US" dirty="0"/>
              <a:t>的方式</a:t>
            </a:r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&lt;script&gt;</a:t>
            </a:r>
            <a:r>
              <a:rPr lang="zh-CN" altLang="en-US" dirty="0"/>
              <a:t>标签</a:t>
            </a:r>
            <a:endParaRPr lang="en-US" altLang="zh-CN" dirty="0"/>
          </a:p>
          <a:p>
            <a:r>
              <a:rPr lang="zh-CN" altLang="en-US" dirty="0"/>
              <a:t>外部</a:t>
            </a:r>
            <a:r>
              <a:rPr lang="en-US" altLang="zh-CN" dirty="0"/>
              <a:t>JS</a:t>
            </a:r>
            <a:r>
              <a:rPr lang="zh-CN" altLang="en-US" dirty="0"/>
              <a:t>文件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直接在</a:t>
            </a:r>
            <a:r>
              <a:rPr lang="en-US" altLang="zh-CN" dirty="0"/>
              <a:t>HTML</a:t>
            </a:r>
            <a:r>
              <a:rPr lang="zh-CN" altLang="en-US" dirty="0"/>
              <a:t>标签中</a:t>
            </a:r>
          </a:p>
        </p:txBody>
      </p:sp>
      <p:sp>
        <p:nvSpPr>
          <p:cNvPr id="4" name="AutoShape 50"/>
          <p:cNvSpPr>
            <a:spLocks noChangeArrowheads="1"/>
          </p:cNvSpPr>
          <p:nvPr/>
        </p:nvSpPr>
        <p:spPr bwMode="auto">
          <a:xfrm>
            <a:off x="1187624" y="1908298"/>
            <a:ext cx="5674724" cy="36817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500" b="1" dirty="0"/>
              <a:t>&lt;script </a:t>
            </a:r>
            <a:r>
              <a:rPr lang="en-US" altLang="zh-CN" sz="1500" b="1" dirty="0" err="1">
                <a:solidFill>
                  <a:srgbClr val="FF0000"/>
                </a:solidFill>
              </a:rPr>
              <a:t>src</a:t>
            </a:r>
            <a:r>
              <a:rPr lang="en-US" altLang="zh-CN" sz="1500" b="1" dirty="0">
                <a:solidFill>
                  <a:srgbClr val="FF0000"/>
                </a:solidFill>
              </a:rPr>
              <a:t>="export.js"  </a:t>
            </a:r>
            <a:r>
              <a:rPr lang="en-US" altLang="zh-CN" sz="1500" b="1" dirty="0"/>
              <a:t>type="text/</a:t>
            </a:r>
            <a:r>
              <a:rPr lang="en-US" altLang="zh-CN" sz="1500" b="1" dirty="0" err="1"/>
              <a:t>javascript</a:t>
            </a:r>
            <a:r>
              <a:rPr lang="en-US" altLang="zh-CN" sz="1500" b="1" dirty="0"/>
              <a:t>"&gt;&lt;/script&gt;</a:t>
            </a:r>
          </a:p>
        </p:txBody>
      </p:sp>
      <p:sp>
        <p:nvSpPr>
          <p:cNvPr id="5" name="AutoShape 50"/>
          <p:cNvSpPr>
            <a:spLocks noChangeArrowheads="1"/>
          </p:cNvSpPr>
          <p:nvPr/>
        </p:nvSpPr>
        <p:spPr bwMode="auto">
          <a:xfrm>
            <a:off x="1174078" y="2862583"/>
            <a:ext cx="5652101" cy="664541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500" b="1" dirty="0"/>
              <a:t>&lt;input name="</a:t>
            </a:r>
            <a:r>
              <a:rPr lang="en-US" altLang="zh-CN" sz="1500" b="1" dirty="0" err="1"/>
              <a:t>btn</a:t>
            </a:r>
            <a:r>
              <a:rPr lang="en-US" altLang="zh-CN" sz="1500" b="1" dirty="0"/>
              <a:t>" type="button" value="</a:t>
            </a:r>
            <a:r>
              <a:rPr lang="zh-CN" altLang="en-US" sz="1500" b="1" dirty="0"/>
              <a:t>弹出消息框</a:t>
            </a:r>
            <a:r>
              <a:rPr lang="en-US" altLang="zh-CN" sz="1500" b="1" dirty="0"/>
              <a:t>"   </a:t>
            </a: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500" b="1" dirty="0"/>
              <a:t>   </a:t>
            </a:r>
            <a:r>
              <a:rPr lang="en-US" altLang="zh-CN" sz="1500" b="1" dirty="0" err="1"/>
              <a:t>onclick</a:t>
            </a:r>
            <a:r>
              <a:rPr lang="en-US" altLang="zh-CN" sz="1500" b="1" dirty="0"/>
              <a:t>="</a:t>
            </a:r>
            <a:r>
              <a:rPr lang="en-US" altLang="zh-CN" sz="1500" b="1" dirty="0" err="1">
                <a:solidFill>
                  <a:srgbClr val="FF0000"/>
                </a:solidFill>
              </a:rPr>
              <a:t>javascript:alert</a:t>
            </a:r>
            <a:r>
              <a:rPr lang="en-US" altLang="zh-CN" sz="1500" b="1" dirty="0">
                <a:solidFill>
                  <a:srgbClr val="FF0000"/>
                </a:solidFill>
              </a:rPr>
              <a:t>('</a:t>
            </a:r>
            <a:r>
              <a:rPr lang="zh-CN" altLang="en-US" sz="1500" b="1" dirty="0">
                <a:solidFill>
                  <a:srgbClr val="FF0000"/>
                </a:solidFill>
              </a:rPr>
              <a:t>欢迎你</a:t>
            </a:r>
            <a:r>
              <a:rPr lang="en-US" altLang="zh-CN" sz="1500" b="1" dirty="0">
                <a:solidFill>
                  <a:srgbClr val="FF0000"/>
                </a:solidFill>
              </a:rPr>
              <a:t>');"/&gt;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B4E5DA2-A96E-43F9-876E-3D3E6AAB2176}"/>
              </a:ext>
            </a:extLst>
          </p:cNvPr>
          <p:cNvGrpSpPr/>
          <p:nvPr/>
        </p:nvGrpSpPr>
        <p:grpSpPr>
          <a:xfrm>
            <a:off x="2051720" y="4510405"/>
            <a:ext cx="5171075" cy="425450"/>
            <a:chOff x="1403648" y="3795886"/>
            <a:chExt cx="5959812" cy="332009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9A3A1923-A0D1-46E8-B093-99D4C251410A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圆角矩形 15">
              <a:extLst>
                <a:ext uri="{FF2B5EF4-FFF2-40B4-BE49-F238E27FC236}">
                  <a16:creationId xmlns:a16="http://schemas.microsoft.com/office/drawing/2014/main" id="{9714847A-7AD1-477D-99B1-8ADFA9C59C20}"/>
                </a:ext>
              </a:extLst>
            </p:cNvPr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8" name="Picture 8" descr="说话气泡new">
              <a:extLst>
                <a:ext uri="{FF2B5EF4-FFF2-40B4-BE49-F238E27FC236}">
                  <a16:creationId xmlns:a16="http://schemas.microsoft.com/office/drawing/2014/main" id="{A69BCF12-CACC-4929-869B-7CBA85877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98774FC3-8B9C-49AA-B3E5-6ADCF6C712C0}"/>
                </a:ext>
              </a:extLst>
            </p:cNvPr>
            <p:cNvSpPr txBox="1"/>
            <p:nvPr/>
          </p:nvSpPr>
          <p:spPr bwMode="auto">
            <a:xfrm>
              <a:off x="2028782" y="3829223"/>
              <a:ext cx="5334678" cy="29867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：外部</a:t>
              </a:r>
              <a:r>
                <a:rPr lang="en-US" altLang="zh-CN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JavaScript</a:t>
              </a:r>
              <a:r>
                <a:rPr lang="zh-CN" altLang="en-US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5CEBCCB-FFD9-4C08-83CC-202CE247A0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JavaScript</a:t>
            </a:r>
            <a:r>
              <a:rPr lang="zh-CN" altLang="en-US"/>
              <a:t>核心语法</a:t>
            </a:r>
            <a:endParaRPr lang="zh-CN" altLang="en-US" dirty="0"/>
          </a:p>
        </p:txBody>
      </p:sp>
      <p:sp>
        <p:nvSpPr>
          <p:cNvPr id="24580" name="圆角矩形 14"/>
          <p:cNvSpPr>
            <a:spLocks noChangeArrowheads="1"/>
          </p:cNvSpPr>
          <p:nvPr/>
        </p:nvSpPr>
        <p:spPr bwMode="auto">
          <a:xfrm>
            <a:off x="5857876" y="1119188"/>
            <a:ext cx="1079897" cy="809625"/>
          </a:xfrm>
          <a:prstGeom prst="roundRect">
            <a:avLst>
              <a:gd name="adj" fmla="val 16667"/>
            </a:avLst>
          </a:prstGeom>
          <a:solidFill>
            <a:srgbClr val="0099D8"/>
          </a:solidFill>
          <a:ln w="44450" algn="ctr">
            <a:solidFill>
              <a:schemeClr val="bg1"/>
            </a:solidFill>
            <a:rou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ea typeface="黑体" panose="02010609060101010101" charset="-122"/>
              </a:rPr>
              <a:t>数据类型</a:t>
            </a:r>
          </a:p>
        </p:txBody>
      </p:sp>
      <p:sp>
        <p:nvSpPr>
          <p:cNvPr id="24581" name="圆角矩形 15"/>
          <p:cNvSpPr>
            <a:spLocks noChangeArrowheads="1"/>
          </p:cNvSpPr>
          <p:nvPr/>
        </p:nvSpPr>
        <p:spPr bwMode="auto">
          <a:xfrm>
            <a:off x="4089797" y="803672"/>
            <a:ext cx="1079897" cy="809625"/>
          </a:xfrm>
          <a:prstGeom prst="roundRect">
            <a:avLst>
              <a:gd name="adj" fmla="val 16667"/>
            </a:avLst>
          </a:prstGeom>
          <a:solidFill>
            <a:srgbClr val="0099D8"/>
          </a:solidFill>
          <a:ln w="44450" algn="ctr">
            <a:solidFill>
              <a:schemeClr val="bg1"/>
            </a:solidFill>
            <a:rou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ea typeface="黑体" panose="02010609060101010101" charset="-122"/>
              </a:rPr>
              <a:t>变量</a:t>
            </a:r>
          </a:p>
        </p:txBody>
      </p:sp>
      <p:sp>
        <p:nvSpPr>
          <p:cNvPr id="24582" name="圆角矩形 16"/>
          <p:cNvSpPr>
            <a:spLocks noChangeArrowheads="1"/>
          </p:cNvSpPr>
          <p:nvPr/>
        </p:nvSpPr>
        <p:spPr bwMode="auto">
          <a:xfrm>
            <a:off x="2214564" y="1232297"/>
            <a:ext cx="1079897" cy="809625"/>
          </a:xfrm>
          <a:prstGeom prst="roundRect">
            <a:avLst>
              <a:gd name="adj" fmla="val 16667"/>
            </a:avLst>
          </a:prstGeom>
          <a:solidFill>
            <a:srgbClr val="0099D8"/>
          </a:solidFill>
          <a:ln w="44450" algn="ctr">
            <a:solidFill>
              <a:schemeClr val="bg1"/>
            </a:solidFill>
            <a:rou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ea typeface="黑体" panose="02010609060101010101" charset="-122"/>
              </a:rPr>
              <a:t>语法约定</a:t>
            </a:r>
          </a:p>
        </p:txBody>
      </p:sp>
      <p:sp>
        <p:nvSpPr>
          <p:cNvPr id="24583" name="圆角矩形 17"/>
          <p:cNvSpPr>
            <a:spLocks noChangeArrowheads="1"/>
          </p:cNvSpPr>
          <p:nvPr/>
        </p:nvSpPr>
        <p:spPr bwMode="auto">
          <a:xfrm>
            <a:off x="2321720" y="3804047"/>
            <a:ext cx="1079897" cy="809625"/>
          </a:xfrm>
          <a:prstGeom prst="roundRect">
            <a:avLst>
              <a:gd name="adj" fmla="val 16667"/>
            </a:avLst>
          </a:prstGeom>
          <a:solidFill>
            <a:srgbClr val="0099D8"/>
          </a:solidFill>
          <a:ln w="44450" algn="ctr">
            <a:solidFill>
              <a:schemeClr val="bg1"/>
            </a:solidFill>
            <a:rou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ea typeface="黑体" panose="02010609060101010101" charset="-122"/>
              </a:rPr>
              <a:t>注释</a:t>
            </a:r>
          </a:p>
        </p:txBody>
      </p:sp>
      <p:sp>
        <p:nvSpPr>
          <p:cNvPr id="24584" name="圆角矩形 18"/>
          <p:cNvSpPr>
            <a:spLocks noChangeArrowheads="1"/>
          </p:cNvSpPr>
          <p:nvPr/>
        </p:nvSpPr>
        <p:spPr bwMode="auto">
          <a:xfrm>
            <a:off x="4135041" y="4065985"/>
            <a:ext cx="1079897" cy="809625"/>
          </a:xfrm>
          <a:prstGeom prst="roundRect">
            <a:avLst>
              <a:gd name="adj" fmla="val 16667"/>
            </a:avLst>
          </a:prstGeom>
          <a:solidFill>
            <a:srgbClr val="0099D8"/>
          </a:solidFill>
          <a:ln w="44450" algn="ctr">
            <a:solidFill>
              <a:schemeClr val="bg1"/>
            </a:solidFill>
            <a:round/>
          </a:ln>
        </p:spPr>
        <p:txBody>
          <a:bodyPr anchor="ctr"/>
          <a:lstStyle/>
          <a:p>
            <a:pPr algn="ctr">
              <a:defRPr/>
            </a:pPr>
            <a:endParaRPr lang="en-US" altLang="zh-CN" sz="1500" b="1" dirty="0">
              <a:solidFill>
                <a:schemeClr val="bg1"/>
              </a:solidFill>
              <a:ea typeface="黑体" panose="02010609060101010101" charset="-122"/>
            </a:endParaRPr>
          </a:p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ea typeface="黑体" panose="02010609060101010101" charset="-122"/>
              </a:rPr>
              <a:t>控制语句</a:t>
            </a:r>
          </a:p>
          <a:p>
            <a:pPr algn="ctr">
              <a:defRPr/>
            </a:pPr>
            <a:endParaRPr lang="zh-CN" altLang="en-US" sz="1500" b="1" dirty="0">
              <a:solidFill>
                <a:schemeClr val="bg1"/>
              </a:solidFill>
              <a:ea typeface="黑体" panose="02010609060101010101" charset="-122"/>
            </a:endParaRPr>
          </a:p>
        </p:txBody>
      </p:sp>
      <p:sp>
        <p:nvSpPr>
          <p:cNvPr id="24585" name="圆角矩形 19"/>
          <p:cNvSpPr>
            <a:spLocks noChangeArrowheads="1"/>
          </p:cNvSpPr>
          <p:nvPr/>
        </p:nvSpPr>
        <p:spPr bwMode="auto">
          <a:xfrm>
            <a:off x="5965033" y="3804047"/>
            <a:ext cx="1079897" cy="809625"/>
          </a:xfrm>
          <a:prstGeom prst="roundRect">
            <a:avLst>
              <a:gd name="adj" fmla="val 16667"/>
            </a:avLst>
          </a:prstGeom>
          <a:solidFill>
            <a:srgbClr val="0099D8"/>
          </a:solidFill>
          <a:ln w="44450" algn="ctr">
            <a:solidFill>
              <a:schemeClr val="bg1"/>
            </a:solidFill>
            <a:rou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ea typeface="黑体" panose="02010609060101010101" charset="-122"/>
              </a:rPr>
              <a:t>运算符号</a:t>
            </a:r>
          </a:p>
        </p:txBody>
      </p:sp>
      <p:sp>
        <p:nvSpPr>
          <p:cNvPr id="24586" name="圆角矩形 20"/>
          <p:cNvSpPr>
            <a:spLocks noChangeArrowheads="1"/>
          </p:cNvSpPr>
          <p:nvPr/>
        </p:nvSpPr>
        <p:spPr bwMode="auto">
          <a:xfrm>
            <a:off x="6179345" y="2571750"/>
            <a:ext cx="1079897" cy="809625"/>
          </a:xfrm>
          <a:prstGeom prst="roundRect">
            <a:avLst>
              <a:gd name="adj" fmla="val 16667"/>
            </a:avLst>
          </a:prstGeom>
          <a:solidFill>
            <a:srgbClr val="0099D8"/>
          </a:solidFill>
          <a:ln w="44450" algn="ctr">
            <a:solidFill>
              <a:schemeClr val="bg1"/>
            </a:solidFill>
            <a:rou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ea typeface="黑体" panose="02010609060101010101" charset="-122"/>
              </a:rPr>
              <a:t>数组</a:t>
            </a:r>
          </a:p>
        </p:txBody>
      </p:sp>
      <p:cxnSp>
        <p:nvCxnSpPr>
          <p:cNvPr id="19467" name="直接箭头连接符 22"/>
          <p:cNvCxnSpPr>
            <a:cxnSpLocks noChangeShapeType="1"/>
          </p:cNvCxnSpPr>
          <p:nvPr/>
        </p:nvCxnSpPr>
        <p:spPr bwMode="auto">
          <a:xfrm rot="5400000" flipH="1" flipV="1">
            <a:off x="4327327" y="1907977"/>
            <a:ext cx="589359" cy="0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468" name="直接箭头连接符 24"/>
          <p:cNvCxnSpPr>
            <a:cxnSpLocks noChangeShapeType="1"/>
          </p:cNvCxnSpPr>
          <p:nvPr/>
        </p:nvCxnSpPr>
        <p:spPr bwMode="auto">
          <a:xfrm flipV="1">
            <a:off x="5214939" y="1875235"/>
            <a:ext cx="589360" cy="428625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469" name="直接箭头连接符 26"/>
          <p:cNvCxnSpPr>
            <a:cxnSpLocks noChangeShapeType="1"/>
            <a:stCxn id="24579" idx="3"/>
            <a:endCxn id="24586" idx="1"/>
          </p:cNvCxnSpPr>
          <p:nvPr/>
        </p:nvCxnSpPr>
        <p:spPr bwMode="auto">
          <a:xfrm>
            <a:off x="5268517" y="2790825"/>
            <a:ext cx="910828" cy="18573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470" name="直接箭头连接符 28"/>
          <p:cNvCxnSpPr>
            <a:cxnSpLocks noChangeShapeType="1"/>
          </p:cNvCxnSpPr>
          <p:nvPr/>
        </p:nvCxnSpPr>
        <p:spPr bwMode="auto">
          <a:xfrm>
            <a:off x="5161360" y="3321845"/>
            <a:ext cx="803672" cy="535781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471" name="直接箭头连接符 30"/>
          <p:cNvCxnSpPr>
            <a:cxnSpLocks noChangeShapeType="1"/>
            <a:stCxn id="24579" idx="2"/>
          </p:cNvCxnSpPr>
          <p:nvPr/>
        </p:nvCxnSpPr>
        <p:spPr bwMode="auto">
          <a:xfrm rot="5400000">
            <a:off x="4257080" y="3695106"/>
            <a:ext cx="733425" cy="3572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472" name="直接箭头连接符 32"/>
          <p:cNvCxnSpPr>
            <a:cxnSpLocks noChangeShapeType="1"/>
            <a:stCxn id="24579" idx="1"/>
          </p:cNvCxnSpPr>
          <p:nvPr/>
        </p:nvCxnSpPr>
        <p:spPr bwMode="auto">
          <a:xfrm rot="10800000" flipV="1">
            <a:off x="3178970" y="2789635"/>
            <a:ext cx="803672" cy="157163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473" name="直接箭头连接符 34"/>
          <p:cNvCxnSpPr>
            <a:cxnSpLocks noChangeShapeType="1"/>
          </p:cNvCxnSpPr>
          <p:nvPr/>
        </p:nvCxnSpPr>
        <p:spPr bwMode="auto">
          <a:xfrm rot="10800000">
            <a:off x="3339705" y="1982392"/>
            <a:ext cx="696515" cy="321469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474" name="直接箭头连接符 32"/>
          <p:cNvCxnSpPr>
            <a:cxnSpLocks noChangeShapeType="1"/>
          </p:cNvCxnSpPr>
          <p:nvPr/>
        </p:nvCxnSpPr>
        <p:spPr bwMode="auto">
          <a:xfrm rot="10800000" flipV="1">
            <a:off x="3393275" y="3321845"/>
            <a:ext cx="696515" cy="535781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圆角矩形 18"/>
          <p:cNvSpPr>
            <a:spLocks noChangeArrowheads="1"/>
          </p:cNvSpPr>
          <p:nvPr/>
        </p:nvSpPr>
        <p:spPr bwMode="auto">
          <a:xfrm>
            <a:off x="2053828" y="2625329"/>
            <a:ext cx="1079897" cy="809625"/>
          </a:xfrm>
          <a:prstGeom prst="roundRect">
            <a:avLst>
              <a:gd name="adj" fmla="val 16667"/>
            </a:avLst>
          </a:prstGeom>
          <a:solidFill>
            <a:srgbClr val="0099D8"/>
          </a:solidFill>
          <a:ln w="44450" algn="ctr">
            <a:solidFill>
              <a:schemeClr val="bg1"/>
            </a:solidFill>
            <a:rou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1500" b="1" dirty="0">
                <a:solidFill>
                  <a:schemeClr val="bg1"/>
                </a:solidFill>
                <a:ea typeface="黑体" panose="02010609060101010101" charset="-122"/>
              </a:rPr>
              <a:t>输入</a:t>
            </a:r>
            <a:r>
              <a:rPr lang="en-US" altLang="zh-CN" sz="1500" b="1" dirty="0">
                <a:solidFill>
                  <a:schemeClr val="bg1"/>
                </a:solidFill>
                <a:ea typeface="黑体" panose="02010609060101010101" charset="-122"/>
              </a:rPr>
              <a:t>/</a:t>
            </a:r>
            <a:r>
              <a:rPr lang="zh-CN" altLang="en-US" sz="1500" b="1" dirty="0">
                <a:solidFill>
                  <a:schemeClr val="bg1"/>
                </a:solidFill>
                <a:ea typeface="黑体" panose="02010609060101010101" charset="-122"/>
              </a:rPr>
              <a:t>输出</a:t>
            </a:r>
          </a:p>
        </p:txBody>
      </p:sp>
      <p:sp>
        <p:nvSpPr>
          <p:cNvPr id="24579" name="圆角矩形 13"/>
          <p:cNvSpPr>
            <a:spLocks noChangeArrowheads="1"/>
          </p:cNvSpPr>
          <p:nvPr/>
        </p:nvSpPr>
        <p:spPr bwMode="auto">
          <a:xfrm>
            <a:off x="3982641" y="2250283"/>
            <a:ext cx="1285875" cy="1079897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核心语法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6919F0-F876-4BCD-B958-F6D1B34323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核心语法</a:t>
            </a:r>
            <a:r>
              <a:rPr lang="en-US" altLang="zh-CN" dirty="0"/>
              <a:t>—</a:t>
            </a:r>
            <a:r>
              <a:rPr lang="zh-CN" altLang="en-US" dirty="0"/>
              <a:t>变量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先声明变量再赋值</a:t>
            </a:r>
          </a:p>
          <a:p>
            <a:endParaRPr lang="zh-CN" altLang="en-US" dirty="0"/>
          </a:p>
        </p:txBody>
      </p:sp>
      <p:sp>
        <p:nvSpPr>
          <p:cNvPr id="11" name="Rectangle 81"/>
          <p:cNvSpPr>
            <a:spLocks noChangeArrowheads="1"/>
          </p:cNvSpPr>
          <p:nvPr/>
        </p:nvSpPr>
        <p:spPr bwMode="auto">
          <a:xfrm>
            <a:off x="673343" y="2131090"/>
            <a:ext cx="3609975" cy="36909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100000"/>
              <a:buFont typeface="Wingdings" panose="05000000000000000000" charset="0"/>
              <a:buChar char=""/>
              <a:defRPr/>
            </a:pPr>
            <a:r>
              <a:rPr lang="zh-CN" altLang="en-US" sz="2400" b="1" dirty="0">
                <a:solidFill>
                  <a:srgbClr val="0B9F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同时声明和赋值变量</a:t>
            </a:r>
          </a:p>
        </p:txBody>
      </p:sp>
      <p:sp>
        <p:nvSpPr>
          <p:cNvPr id="12" name="Rectangle 81"/>
          <p:cNvSpPr>
            <a:spLocks noChangeArrowheads="1"/>
          </p:cNvSpPr>
          <p:nvPr/>
        </p:nvSpPr>
        <p:spPr bwMode="auto">
          <a:xfrm>
            <a:off x="687102" y="3276219"/>
            <a:ext cx="2948794" cy="48918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100000"/>
              <a:buFont typeface="Wingdings" panose="05000000000000000000" charset="0"/>
              <a:buChar char=""/>
              <a:defRPr/>
            </a:pPr>
            <a:r>
              <a:rPr lang="zh-CN" altLang="en-US" sz="2400" b="1" dirty="0">
                <a:solidFill>
                  <a:srgbClr val="0B9F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不声明直接赋值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059832" y="1532798"/>
            <a:ext cx="2732484" cy="591740"/>
          </a:xfrm>
          <a:prstGeom prst="roundRect">
            <a:avLst>
              <a:gd name="adj" fmla="val 1812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/>
          <a:lstStyle/>
          <a:p>
            <a:pPr marL="214313" lvl="1" indent="-214313" eaLnBrk="0" hangingPunct="0">
              <a:lnSpc>
                <a:spcPct val="90000"/>
              </a:lnSpc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sz="1350" b="1" kern="0" dirty="0" err="1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var</a:t>
            </a:r>
            <a:r>
              <a:rPr lang="en-US" altLang="zh-CN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 </a:t>
            </a: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－  用于声明变量的关键字</a:t>
            </a:r>
          </a:p>
          <a:p>
            <a:pPr marL="214313" lvl="1" indent="-214313" eaLnBrk="0" hangingPunct="0">
              <a:lnSpc>
                <a:spcPct val="90000"/>
              </a:lnSpc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width </a:t>
            </a: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－ 变量名</a:t>
            </a:r>
          </a:p>
        </p:txBody>
      </p:sp>
      <p:sp>
        <p:nvSpPr>
          <p:cNvPr id="17" name="AutoShape 50"/>
          <p:cNvSpPr>
            <a:spLocks noChangeArrowheads="1"/>
          </p:cNvSpPr>
          <p:nvPr/>
        </p:nvSpPr>
        <p:spPr bwMode="auto">
          <a:xfrm>
            <a:off x="1045703" y="1490394"/>
            <a:ext cx="1847272" cy="646331"/>
          </a:xfrm>
          <a:prstGeom prst="roundRect">
            <a:avLst>
              <a:gd name="adj" fmla="val 38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dirty="0" err="1">
                <a:ea typeface="黑体" panose="02010609060101010101" charset="-122"/>
              </a:rPr>
              <a:t>var</a:t>
            </a:r>
            <a:r>
              <a:rPr lang="en-US" altLang="zh-CN" b="1" dirty="0">
                <a:ea typeface="黑体" panose="02010609060101010101" charset="-122"/>
              </a:rPr>
              <a:t>   width;</a:t>
            </a:r>
          </a:p>
          <a:p>
            <a:pPr>
              <a:defRPr/>
            </a:pPr>
            <a:r>
              <a:rPr lang="en-US" altLang="zh-CN" b="1" dirty="0">
                <a:ea typeface="黑体" panose="02010609060101010101" charset="-122"/>
              </a:rPr>
              <a:t>width = 5;</a:t>
            </a:r>
          </a:p>
        </p:txBody>
      </p:sp>
      <p:sp>
        <p:nvSpPr>
          <p:cNvPr id="18" name="AutoShape 50"/>
          <p:cNvSpPr>
            <a:spLocks noChangeArrowheads="1"/>
          </p:cNvSpPr>
          <p:nvPr/>
        </p:nvSpPr>
        <p:spPr bwMode="auto">
          <a:xfrm>
            <a:off x="1037669" y="2629441"/>
            <a:ext cx="2435387" cy="646331"/>
          </a:xfrm>
          <a:prstGeom prst="roundRect">
            <a:avLst>
              <a:gd name="adj" fmla="val 38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dirty="0" err="1">
                <a:ea typeface="黑体" panose="02010609060101010101" charset="-122"/>
              </a:rPr>
              <a:t>var</a:t>
            </a:r>
            <a:r>
              <a:rPr lang="en-US" altLang="zh-CN" b="1" dirty="0">
                <a:ea typeface="黑体" panose="02010609060101010101" charset="-122"/>
              </a:rPr>
              <a:t> </a:t>
            </a:r>
            <a:r>
              <a:rPr lang="en-US" altLang="zh-CN" b="1" dirty="0" err="1">
                <a:ea typeface="黑体" panose="02010609060101010101" charset="-122"/>
              </a:rPr>
              <a:t>catName</a:t>
            </a:r>
            <a:r>
              <a:rPr lang="en-US" altLang="zh-CN" b="1" dirty="0">
                <a:ea typeface="黑体" panose="02010609060101010101" charset="-122"/>
              </a:rPr>
              <a:t>= "</a:t>
            </a:r>
            <a:r>
              <a:rPr lang="zh-CN" altLang="en-US" b="1" dirty="0">
                <a:ea typeface="黑体" panose="02010609060101010101" charset="-122"/>
              </a:rPr>
              <a:t>皮皮</a:t>
            </a:r>
            <a:r>
              <a:rPr lang="en-US" altLang="zh-CN" b="1" dirty="0">
                <a:ea typeface="黑体" panose="02010609060101010101" charset="-122"/>
              </a:rPr>
              <a:t>";</a:t>
            </a:r>
          </a:p>
          <a:p>
            <a:pPr>
              <a:defRPr/>
            </a:pPr>
            <a:r>
              <a:rPr lang="en-US" altLang="zh-CN" b="1" dirty="0" err="1">
                <a:ea typeface="黑体" panose="02010609060101010101" charset="-122"/>
              </a:rPr>
              <a:t>var</a:t>
            </a:r>
            <a:r>
              <a:rPr lang="en-US" altLang="zh-CN" b="1" dirty="0">
                <a:ea typeface="黑体" panose="02010609060101010101" charset="-122"/>
              </a:rPr>
              <a:t> x, y, z = 10;</a:t>
            </a:r>
          </a:p>
        </p:txBody>
      </p:sp>
      <p:sp>
        <p:nvSpPr>
          <p:cNvPr id="19" name="AutoShape 50"/>
          <p:cNvSpPr>
            <a:spLocks noChangeArrowheads="1"/>
          </p:cNvSpPr>
          <p:nvPr/>
        </p:nvSpPr>
        <p:spPr bwMode="auto">
          <a:xfrm>
            <a:off x="1058766" y="3812397"/>
            <a:ext cx="2414290" cy="369332"/>
          </a:xfrm>
          <a:prstGeom prst="roundRect">
            <a:avLst>
              <a:gd name="adj" fmla="val 38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dirty="0">
                <a:ea typeface="黑体" panose="02010609060101010101" charset="-122"/>
              </a:rPr>
              <a:t>width=5;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E79501A-70DD-4E07-B72C-F00730AF82E0}"/>
              </a:ext>
            </a:extLst>
          </p:cNvPr>
          <p:cNvGrpSpPr/>
          <p:nvPr/>
        </p:nvGrpSpPr>
        <p:grpSpPr>
          <a:xfrm>
            <a:off x="334258" y="4417134"/>
            <a:ext cx="436880" cy="537863"/>
            <a:chOff x="334258" y="4417134"/>
            <a:chExt cx="436880" cy="537863"/>
          </a:xfrm>
        </p:grpSpPr>
        <p:sp>
          <p:nvSpPr>
            <p:cNvPr id="21" name="TextBox 65">
              <a:extLst>
                <a:ext uri="{FF2B5EF4-FFF2-40B4-BE49-F238E27FC236}">
                  <a16:creationId xmlns:a16="http://schemas.microsoft.com/office/drawing/2014/main" id="{24930A99-842F-465D-9747-1828230C93C2}"/>
                </a:ext>
              </a:extLst>
            </p:cNvPr>
            <p:cNvSpPr txBox="1"/>
            <p:nvPr/>
          </p:nvSpPr>
          <p:spPr>
            <a:xfrm>
              <a:off x="334258" y="4709887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经验</a:t>
              </a:r>
            </a:p>
          </p:txBody>
        </p:sp>
        <p:pic>
          <p:nvPicPr>
            <p:cNvPr id="23" name="图片 22" descr="C:\Users\Lenovo\Desktop\icon\经验值.png经验值">
              <a:extLst>
                <a:ext uri="{FF2B5EF4-FFF2-40B4-BE49-F238E27FC236}">
                  <a16:creationId xmlns:a16="http://schemas.microsoft.com/office/drawing/2014/main" id="{28B81C1C-B36E-4768-89CD-8CDEE0180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83396" y="4417134"/>
              <a:ext cx="314325" cy="314325"/>
            </a:xfrm>
            <a:prstGeom prst="rect">
              <a:avLst/>
            </a:prstGeom>
          </p:spPr>
        </p:pic>
      </p:grpSp>
      <p:sp>
        <p:nvSpPr>
          <p:cNvPr id="24" name="AutoShape 50">
            <a:extLst>
              <a:ext uri="{FF2B5EF4-FFF2-40B4-BE49-F238E27FC236}">
                <a16:creationId xmlns:a16="http://schemas.microsoft.com/office/drawing/2014/main" id="{28ACA0AA-B5F0-4CE3-B315-F1E54AF2F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669" y="4372820"/>
            <a:ext cx="5674724" cy="58477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变量可以不经声明而直接使用，但这种方法很容易出错，也很难查找排错，不推荐使用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55E7A7-AC75-4A58-9FF7-2AF13218FA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 animBg="1"/>
      <p:bldP spid="18" grpId="0" animBg="1"/>
      <p:bldP spid="19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核心语法</a:t>
            </a:r>
            <a:r>
              <a:rPr lang="en-US" altLang="zh-CN" dirty="0"/>
              <a:t>—</a:t>
            </a:r>
            <a:r>
              <a:rPr lang="zh-CN" altLang="en-US" dirty="0"/>
              <a:t>数据类型</a:t>
            </a:r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数据类型</a:t>
            </a:r>
            <a:endParaRPr lang="en-US" altLang="zh-CN" dirty="0"/>
          </a:p>
          <a:p>
            <a:pPr lvl="1"/>
            <a:r>
              <a:rPr lang="en-US" altLang="zh-CN" dirty="0"/>
              <a:t>undefined</a:t>
            </a:r>
          </a:p>
          <a:p>
            <a:pPr lvl="1"/>
            <a:r>
              <a:rPr lang="en-US" altLang="zh-CN" dirty="0"/>
              <a:t>null</a:t>
            </a:r>
          </a:p>
          <a:p>
            <a:pPr lvl="1"/>
            <a:r>
              <a:rPr lang="en-US" altLang="zh-CN" dirty="0"/>
              <a:t>number</a:t>
            </a:r>
          </a:p>
          <a:p>
            <a:pPr lvl="1"/>
            <a:r>
              <a:rPr lang="en-US" altLang="zh-CN" dirty="0" err="1"/>
              <a:t>boolean</a:t>
            </a:r>
            <a:endParaRPr lang="en-US" altLang="zh-CN" dirty="0"/>
          </a:p>
          <a:p>
            <a:pPr lvl="1"/>
            <a:r>
              <a:rPr lang="en-US" altLang="zh-CN" dirty="0"/>
              <a:t>string</a:t>
            </a:r>
          </a:p>
          <a:p>
            <a:pPr lvl="1"/>
            <a:endParaRPr lang="en-US" altLang="zh-CN" dirty="0"/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3714751" y="1167594"/>
            <a:ext cx="3804047" cy="591741"/>
          </a:xfrm>
          <a:prstGeom prst="roundRect">
            <a:avLst>
              <a:gd name="adj" fmla="val 1812"/>
            </a:avLst>
          </a:prstGeom>
          <a:solidFill>
            <a:srgbClr val="EDF5FD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/>
          <a:lstStyle/>
          <a:p>
            <a:pPr marL="214313" lvl="1" indent="-214313" eaLnBrk="0" hangingPunct="0">
              <a:lnSpc>
                <a:spcPct val="90000"/>
              </a:lnSpc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fr-FR" altLang="en-US" sz="1350" b="1" kern="0" dirty="0">
                <a:latin typeface="Arial" panose="020B0604020202020204"/>
                <a:ea typeface="黑体" panose="02010609060101010101" charset="-122"/>
              </a:rPr>
              <a:t>var width;</a:t>
            </a:r>
            <a:endParaRPr lang="zh-CN" altLang="en-US" sz="1350" b="1" kern="0" dirty="0">
              <a:latin typeface="Arial" panose="020B0604020202020204"/>
              <a:ea typeface="黑体" panose="02010609060101010101" charset="-122"/>
            </a:endParaRPr>
          </a:p>
          <a:p>
            <a:pPr marL="214313" lvl="1" indent="-214313" eaLnBrk="0" hangingPunct="0">
              <a:lnSpc>
                <a:spcPct val="90000"/>
              </a:lnSpc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latin typeface="Arial" panose="020B0604020202020204"/>
                <a:ea typeface="黑体" panose="02010609060101010101" charset="-122"/>
              </a:rPr>
              <a:t>变量</a:t>
            </a:r>
            <a:r>
              <a:rPr lang="en-US" altLang="zh-CN" sz="1350" b="1" kern="0" dirty="0">
                <a:latin typeface="Arial" panose="020B0604020202020204"/>
                <a:ea typeface="黑体" panose="02010609060101010101" charset="-122"/>
              </a:rPr>
              <a:t>width</a:t>
            </a:r>
            <a:r>
              <a:rPr lang="zh-CN" altLang="en-US" sz="1350" b="1" kern="0" dirty="0">
                <a:latin typeface="Arial" panose="020B0604020202020204"/>
                <a:ea typeface="黑体" panose="02010609060101010101" charset="-122"/>
              </a:rPr>
              <a:t>没有初始值，将被赋予值</a:t>
            </a:r>
            <a:r>
              <a:rPr lang="en-US" altLang="zh-CN" sz="1350" b="1" kern="0" dirty="0">
                <a:latin typeface="Arial" panose="020B0604020202020204"/>
                <a:ea typeface="黑体" panose="02010609060101010101" charset="-122"/>
              </a:rPr>
              <a:t>undefined</a:t>
            </a:r>
            <a:endParaRPr lang="zh-CN" altLang="en-US" sz="1350" b="1" kern="0" dirty="0"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714751" y="2463739"/>
            <a:ext cx="3804047" cy="482203"/>
          </a:xfrm>
          <a:prstGeom prst="roundRect">
            <a:avLst>
              <a:gd name="adj" fmla="val 1812"/>
            </a:avLst>
          </a:prstGeom>
          <a:solidFill>
            <a:srgbClr val="EDF5FD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/>
          <a:lstStyle/>
          <a:p>
            <a:pPr>
              <a:defRPr/>
            </a:pPr>
            <a:endParaRPr lang="en-US" altLang="en-US" sz="1350" b="1" kern="0" dirty="0">
              <a:latin typeface="Arial" panose="020B0604020202020204"/>
              <a:ea typeface="黑体" panose="02010609060101010101" charset="-122"/>
            </a:endParaRPr>
          </a:p>
          <a:p>
            <a:pPr>
              <a:defRPr/>
            </a:pPr>
            <a:r>
              <a:rPr lang="en-US" altLang="en-US" sz="1350" b="1" kern="0" dirty="0" err="1">
                <a:latin typeface="Arial" panose="020B0604020202020204"/>
                <a:ea typeface="黑体" panose="02010609060101010101" charset="-122"/>
              </a:rPr>
              <a:t>var</a:t>
            </a:r>
            <a:r>
              <a:rPr lang="en-US" altLang="en-US" sz="1350" b="1" kern="0" dirty="0">
                <a:latin typeface="Arial" panose="020B0604020202020204"/>
                <a:ea typeface="黑体" panose="02010609060101010101" charset="-122"/>
              </a:rPr>
              <a:t> </a:t>
            </a:r>
            <a:r>
              <a:rPr lang="en-US" altLang="en-US" sz="1350" b="1" kern="0" dirty="0" err="1">
                <a:latin typeface="Arial" panose="020B0604020202020204"/>
                <a:ea typeface="黑体" panose="02010609060101010101" charset="-122"/>
              </a:rPr>
              <a:t>iNum</a:t>
            </a:r>
            <a:r>
              <a:rPr lang="en-US" altLang="en-US" sz="1350" b="1" kern="0" dirty="0">
                <a:latin typeface="Arial" panose="020B0604020202020204"/>
                <a:ea typeface="黑体" panose="02010609060101010101" charset="-122"/>
              </a:rPr>
              <a:t>=23;   //</a:t>
            </a:r>
            <a:r>
              <a:rPr lang="zh-CN" altLang="en-US" sz="1350" b="1" kern="0" dirty="0">
                <a:latin typeface="Arial" panose="020B0604020202020204"/>
                <a:ea typeface="黑体" panose="02010609060101010101" charset="-122"/>
              </a:rPr>
              <a:t>整数</a:t>
            </a:r>
          </a:p>
          <a:p>
            <a:pPr>
              <a:defRPr/>
            </a:pPr>
            <a:r>
              <a:rPr lang="en-US" altLang="en-US" sz="1350" b="1" kern="0" dirty="0" err="1">
                <a:latin typeface="Arial" panose="020B0604020202020204"/>
                <a:ea typeface="黑体" panose="02010609060101010101" charset="-122"/>
              </a:rPr>
              <a:t>var</a:t>
            </a:r>
            <a:r>
              <a:rPr lang="en-US" altLang="en-US" sz="1350" b="1" kern="0" dirty="0">
                <a:latin typeface="Arial" panose="020B0604020202020204"/>
                <a:ea typeface="黑体" panose="02010609060101010101" charset="-122"/>
              </a:rPr>
              <a:t> </a:t>
            </a:r>
            <a:r>
              <a:rPr lang="en-US" altLang="en-US" sz="1350" b="1" kern="0" dirty="0" err="1">
                <a:latin typeface="Arial" panose="020B0604020202020204"/>
                <a:ea typeface="黑体" panose="02010609060101010101" charset="-122"/>
              </a:rPr>
              <a:t>iNum</a:t>
            </a:r>
            <a:r>
              <a:rPr lang="en-US" altLang="en-US" sz="1350" b="1" kern="0" dirty="0">
                <a:latin typeface="Arial" panose="020B0604020202020204"/>
                <a:ea typeface="黑体" panose="02010609060101010101" charset="-122"/>
              </a:rPr>
              <a:t>=23.0;   //</a:t>
            </a:r>
            <a:r>
              <a:rPr lang="zh-CN" altLang="en-US" sz="1350" b="1" kern="0" dirty="0">
                <a:latin typeface="Arial" panose="020B0604020202020204"/>
                <a:ea typeface="黑体" panose="02010609060101010101" charset="-122"/>
              </a:rPr>
              <a:t>浮点数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3714751" y="3107533"/>
            <a:ext cx="3804047" cy="270272"/>
          </a:xfrm>
          <a:prstGeom prst="roundRect">
            <a:avLst>
              <a:gd name="adj" fmla="val 1812"/>
            </a:avLst>
          </a:prstGeom>
          <a:solidFill>
            <a:srgbClr val="EDF5FD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/>
          <a:lstStyle/>
          <a:p>
            <a:pPr>
              <a:defRPr/>
            </a:pPr>
            <a:r>
              <a:rPr lang="en-US" altLang="en-US" sz="1350" b="1" kern="0" dirty="0">
                <a:latin typeface="Arial" panose="020B0604020202020204"/>
                <a:ea typeface="黑体" panose="02010609060101010101" charset="-122"/>
              </a:rPr>
              <a:t>true</a:t>
            </a:r>
            <a:r>
              <a:rPr lang="zh-CN" altLang="en-US" sz="1350" b="1" kern="0" dirty="0">
                <a:latin typeface="Arial" panose="020B0604020202020204"/>
                <a:ea typeface="黑体" panose="02010609060101010101" charset="-122"/>
              </a:rPr>
              <a:t>和</a:t>
            </a:r>
            <a:r>
              <a:rPr lang="en-US" altLang="en-US" sz="1350" b="1" kern="0" dirty="0">
                <a:latin typeface="Arial" panose="020B0604020202020204"/>
                <a:ea typeface="黑体" panose="02010609060101010101" charset="-122"/>
              </a:rPr>
              <a:t>false</a:t>
            </a:r>
            <a:endParaRPr lang="zh-CN" altLang="en-US" sz="1350" b="1" kern="0" dirty="0"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3714751" y="1923678"/>
            <a:ext cx="3804047" cy="377429"/>
          </a:xfrm>
          <a:prstGeom prst="roundRect">
            <a:avLst>
              <a:gd name="adj" fmla="val 1812"/>
            </a:avLst>
          </a:prstGeom>
          <a:solidFill>
            <a:srgbClr val="EDF5FD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/>
          <a:lstStyle/>
          <a:p>
            <a:pPr marL="214313" lvl="1" indent="-214313" eaLnBrk="0" hangingPunct="0">
              <a:lnSpc>
                <a:spcPct val="90000"/>
              </a:lnSpc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endParaRPr lang="en-US" altLang="en-US" sz="1350" b="1" kern="0" dirty="0">
              <a:latin typeface="Arial" panose="020B0604020202020204"/>
              <a:ea typeface="黑体" panose="02010609060101010101" charset="-122"/>
            </a:endParaRPr>
          </a:p>
          <a:p>
            <a:pPr marL="214313" lvl="1" indent="-214313" eaLnBrk="0" hangingPunct="0">
              <a:lnSpc>
                <a:spcPct val="90000"/>
              </a:lnSpc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latin typeface="Arial" panose="020B0604020202020204"/>
                <a:ea typeface="黑体" panose="02010609060101010101" charset="-122"/>
              </a:rPr>
              <a:t>表示一个空值，与</a:t>
            </a:r>
            <a:r>
              <a:rPr lang="en-US" altLang="en-US" sz="1350" b="1" kern="0" dirty="0">
                <a:latin typeface="Arial" panose="020B0604020202020204"/>
                <a:ea typeface="黑体" panose="02010609060101010101" charset="-122"/>
              </a:rPr>
              <a:t>undefined</a:t>
            </a:r>
            <a:r>
              <a:rPr lang="zh-CN" altLang="en-US" sz="1350" b="1" kern="0" dirty="0">
                <a:latin typeface="Arial" panose="020B0604020202020204"/>
                <a:ea typeface="黑体" panose="02010609060101010101" charset="-122"/>
              </a:rPr>
              <a:t>值相等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714751" y="3482580"/>
            <a:ext cx="3804047" cy="482203"/>
          </a:xfrm>
          <a:prstGeom prst="roundRect">
            <a:avLst>
              <a:gd name="adj" fmla="val 1812"/>
            </a:avLst>
          </a:prstGeom>
          <a:solidFill>
            <a:srgbClr val="EDF5FD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/>
          <a:lstStyle/>
          <a:p>
            <a:pPr>
              <a:defRPr/>
            </a:pPr>
            <a:endParaRPr lang="en-US" altLang="en-US" sz="1350" b="1" kern="0" dirty="0">
              <a:latin typeface="Arial" panose="020B0604020202020204"/>
              <a:ea typeface="黑体" panose="02010609060101010101" charset="-122"/>
            </a:endParaRPr>
          </a:p>
          <a:p>
            <a:pPr>
              <a:defRPr/>
            </a:pPr>
            <a:r>
              <a:rPr lang="zh-CN" altLang="en-US" sz="1350" b="1" kern="0" dirty="0">
                <a:latin typeface="Arial" panose="020B0604020202020204"/>
                <a:ea typeface="黑体" panose="02010609060101010101" charset="-122"/>
              </a:rPr>
              <a:t>一组被引号（单引号或双引号）括起来的文本</a:t>
            </a:r>
            <a:endParaRPr lang="en-US" altLang="en-US" sz="1350" b="1" kern="0" dirty="0">
              <a:latin typeface="Arial" panose="020B0604020202020204"/>
              <a:ea typeface="黑体" panose="02010609060101010101" charset="-122"/>
            </a:endParaRPr>
          </a:p>
          <a:p>
            <a:pPr>
              <a:defRPr/>
            </a:pPr>
            <a:r>
              <a:rPr lang="en-US" altLang="en-US" sz="1350" b="1" kern="0" dirty="0" err="1">
                <a:latin typeface="Arial" panose="020B0604020202020204"/>
                <a:ea typeface="黑体" panose="02010609060101010101" charset="-122"/>
              </a:rPr>
              <a:t>var</a:t>
            </a:r>
            <a:r>
              <a:rPr lang="en-US" altLang="en-US" sz="1350" b="1" kern="0" dirty="0">
                <a:latin typeface="Arial" panose="020B0604020202020204"/>
                <a:ea typeface="黑体" panose="02010609060101010101" charset="-122"/>
              </a:rPr>
              <a:t> string1="This is a string";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4E3B2E5-8F9C-4A22-8713-30E783E959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核心语法</a:t>
            </a:r>
            <a:r>
              <a:rPr lang="en-US" altLang="zh-CN" dirty="0"/>
              <a:t>— </a:t>
            </a:r>
            <a:r>
              <a:rPr lang="en-US" altLang="zh-CN" dirty="0" err="1"/>
              <a:t>typeof</a:t>
            </a:r>
            <a:r>
              <a:rPr lang="zh-CN" altLang="en-US" dirty="0"/>
              <a:t>运算符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typeof</a:t>
            </a:r>
            <a:r>
              <a:rPr lang="zh-CN" altLang="en-US" dirty="0"/>
              <a:t>检测变量的返回值</a:t>
            </a:r>
            <a:endParaRPr lang="en-US" altLang="zh-CN" dirty="0"/>
          </a:p>
          <a:p>
            <a:r>
              <a:rPr lang="en-US" altLang="zh-CN" dirty="0" err="1"/>
              <a:t>typeof</a:t>
            </a:r>
            <a:r>
              <a:rPr lang="zh-CN" altLang="en-US" dirty="0"/>
              <a:t>运算符返回值如下</a:t>
            </a:r>
            <a:endParaRPr lang="en-US" altLang="zh-CN" dirty="0"/>
          </a:p>
          <a:p>
            <a:pPr lvl="1"/>
            <a:r>
              <a:rPr lang="en-US" altLang="zh-CN" dirty="0"/>
              <a:t>undefined</a:t>
            </a:r>
            <a:r>
              <a:rPr lang="zh-CN" altLang="en-US" dirty="0"/>
              <a:t>：变量被声明后，但未被赋值</a:t>
            </a:r>
            <a:endParaRPr lang="en-US" altLang="zh-CN" dirty="0"/>
          </a:p>
          <a:p>
            <a:pPr lvl="1"/>
            <a:r>
              <a:rPr lang="en-US" altLang="zh-CN" dirty="0"/>
              <a:t>string</a:t>
            </a:r>
            <a:r>
              <a:rPr lang="zh-CN" altLang="en-US" dirty="0"/>
              <a:t>：用单引号或双引号来声明的字符串</a:t>
            </a:r>
            <a:endParaRPr lang="en-US" altLang="zh-CN" dirty="0"/>
          </a:p>
          <a:p>
            <a:pPr lvl="1"/>
            <a:r>
              <a:rPr lang="en-US" altLang="zh-CN" dirty="0" err="1"/>
              <a:t>boolean</a:t>
            </a:r>
            <a:r>
              <a:rPr lang="zh-CN" altLang="en-US" dirty="0"/>
              <a:t>：</a:t>
            </a:r>
            <a:r>
              <a:rPr lang="en-US" altLang="zh-CN" dirty="0"/>
              <a:t>true</a:t>
            </a:r>
            <a:r>
              <a:rPr lang="zh-CN" altLang="en-US" dirty="0"/>
              <a:t>或</a:t>
            </a:r>
            <a:r>
              <a:rPr lang="en-US" altLang="zh-CN" dirty="0"/>
              <a:t>false</a:t>
            </a:r>
          </a:p>
          <a:p>
            <a:pPr lvl="1"/>
            <a:r>
              <a:rPr lang="en-US" altLang="zh-CN" dirty="0"/>
              <a:t>number</a:t>
            </a:r>
            <a:r>
              <a:rPr lang="zh-CN" altLang="en-US" dirty="0"/>
              <a:t>：整数或浮点数</a:t>
            </a:r>
            <a:endParaRPr lang="en-US" altLang="zh-CN" dirty="0"/>
          </a:p>
          <a:p>
            <a:pPr lvl="1"/>
            <a:r>
              <a:rPr lang="en-US" altLang="zh-CN" dirty="0"/>
              <a:t>object</a:t>
            </a:r>
            <a:r>
              <a:rPr lang="zh-CN" altLang="en-US" dirty="0"/>
              <a:t>：</a:t>
            </a:r>
            <a:r>
              <a:rPr lang="en-US" altLang="zh-CN" dirty="0" err="1"/>
              <a:t>javascript</a:t>
            </a:r>
            <a:r>
              <a:rPr lang="zh-CN" altLang="en-US" dirty="0"/>
              <a:t>中的对象、数组和</a:t>
            </a:r>
            <a:r>
              <a:rPr lang="en-US" altLang="zh-CN" dirty="0"/>
              <a:t>null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325488-D1A7-400E-8834-FF087AB6DC59}"/>
              </a:ext>
            </a:extLst>
          </p:cNvPr>
          <p:cNvGrpSpPr/>
          <p:nvPr/>
        </p:nvGrpSpPr>
        <p:grpSpPr>
          <a:xfrm>
            <a:off x="2339752" y="4510405"/>
            <a:ext cx="4032448" cy="365597"/>
            <a:chOff x="1403648" y="3795886"/>
            <a:chExt cx="5714808" cy="321469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A7BCB24D-5C4A-4D6B-B9ED-545FA4420C99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DEB32785-9166-466B-AB97-F063E09E8243}"/>
                </a:ext>
              </a:extLst>
            </p:cNvPr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>
              <a:extLst>
                <a:ext uri="{FF2B5EF4-FFF2-40B4-BE49-F238E27FC236}">
                  <a16:creationId xmlns:a16="http://schemas.microsoft.com/office/drawing/2014/main" id="{C9048B7F-4D93-48FA-89AC-3B1E2C2678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7E736C-B60A-443E-990D-7D5B49F06896}"/>
                </a:ext>
              </a:extLst>
            </p:cNvPr>
            <p:cNvSpPr txBox="1"/>
            <p:nvPr/>
          </p:nvSpPr>
          <p:spPr bwMode="auto">
            <a:xfrm>
              <a:off x="2932602" y="3829223"/>
              <a:ext cx="3527038" cy="231691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600" b="1" spc="225" dirty="0" err="1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typeof</a:t>
              </a:r>
              <a:r>
                <a:rPr lang="zh-CN" altLang="en-US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的用法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3F12C00-3C80-4C85-A2D1-44DA49E25E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核心语法</a:t>
            </a:r>
            <a:r>
              <a:rPr lang="en-US" altLang="zh-CN" dirty="0"/>
              <a:t>—String</a:t>
            </a:r>
            <a:r>
              <a:rPr lang="zh-CN" altLang="en-US" dirty="0"/>
              <a:t>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属性</a:t>
            </a:r>
            <a:endParaRPr lang="en-US" altLang="zh-CN" dirty="0"/>
          </a:p>
          <a:p>
            <a:pPr lvl="1"/>
            <a:r>
              <a:rPr lang="zh-CN" altLang="en-US" dirty="0"/>
              <a:t>字符串对象</a:t>
            </a:r>
            <a:r>
              <a:rPr lang="en-US" dirty="0"/>
              <a:t>.length</a:t>
            </a:r>
          </a:p>
          <a:p>
            <a:pPr lvl="1"/>
            <a:r>
              <a:rPr lang="zh-CN" altLang="en-US" dirty="0"/>
              <a:t>方法</a:t>
            </a:r>
            <a:endParaRPr lang="en-US" altLang="zh-CN" dirty="0"/>
          </a:p>
          <a:p>
            <a:pPr lvl="1"/>
            <a:r>
              <a:rPr lang="zh-CN" altLang="en-US" dirty="0"/>
              <a:t>字符串对象</a:t>
            </a:r>
            <a:r>
              <a:rPr lang="en-US" altLang="en-US" dirty="0"/>
              <a:t>.</a:t>
            </a:r>
            <a:r>
              <a:rPr lang="zh-CN" altLang="en-US" dirty="0"/>
              <a:t>方法名</a:t>
            </a:r>
            <a:r>
              <a:rPr lang="en-US" altLang="en-US" dirty="0"/>
              <a:t>();</a:t>
            </a:r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auto">
          <a:xfrm>
            <a:off x="4287902" y="1595170"/>
            <a:ext cx="3321844" cy="512743"/>
          </a:xfrm>
          <a:prstGeom prst="roundRect">
            <a:avLst>
              <a:gd name="adj" fmla="val 1812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en-US" sz="1350" b="1" dirty="0" err="1">
                <a:latin typeface="+mj-lt"/>
                <a:ea typeface="+mj-ea"/>
              </a:rPr>
              <a:t>var</a:t>
            </a:r>
            <a:r>
              <a:rPr lang="en-US" altLang="en-US" sz="1350" b="1" dirty="0">
                <a:latin typeface="+mj-lt"/>
                <a:ea typeface="+mj-ea"/>
              </a:rPr>
              <a:t> </a:t>
            </a:r>
            <a:r>
              <a:rPr lang="en-US" altLang="en-US" sz="1350" b="1" dirty="0" err="1">
                <a:latin typeface="+mj-lt"/>
                <a:ea typeface="+mj-ea"/>
              </a:rPr>
              <a:t>str</a:t>
            </a:r>
            <a:r>
              <a:rPr lang="en-US" altLang="en-US" sz="1350" b="1" dirty="0">
                <a:latin typeface="+mj-lt"/>
                <a:ea typeface="+mj-ea"/>
              </a:rPr>
              <a:t>="this is JavaScript";</a:t>
            </a:r>
            <a:endParaRPr lang="zh-CN" altLang="en-US" sz="1350" b="1" dirty="0">
              <a:latin typeface="+mj-lt"/>
              <a:ea typeface="+mj-ea"/>
            </a:endParaRPr>
          </a:p>
          <a:p>
            <a:r>
              <a:rPr lang="en-US" altLang="en-US" sz="1350" b="1" dirty="0" err="1">
                <a:latin typeface="+mj-lt"/>
                <a:ea typeface="+mj-ea"/>
              </a:rPr>
              <a:t>var</a:t>
            </a:r>
            <a:r>
              <a:rPr lang="en-US" altLang="en-US" sz="1350" b="1" dirty="0">
                <a:latin typeface="+mj-lt"/>
                <a:ea typeface="+mj-ea"/>
              </a:rPr>
              <a:t> </a:t>
            </a:r>
            <a:r>
              <a:rPr lang="en-US" altLang="en-US" sz="1350" b="1" dirty="0" err="1">
                <a:latin typeface="+mj-lt"/>
                <a:ea typeface="+mj-ea"/>
              </a:rPr>
              <a:t>strLength</a:t>
            </a:r>
            <a:r>
              <a:rPr lang="en-US" altLang="en-US" sz="1350" b="1" dirty="0">
                <a:latin typeface="+mj-lt"/>
                <a:ea typeface="+mj-ea"/>
              </a:rPr>
              <a:t>=</a:t>
            </a:r>
            <a:r>
              <a:rPr lang="en-US" altLang="en-US" sz="1350" b="1" dirty="0" err="1">
                <a:latin typeface="+mj-lt"/>
                <a:ea typeface="+mj-ea"/>
              </a:rPr>
              <a:t>str.length</a:t>
            </a:r>
            <a:r>
              <a:rPr lang="en-US" altLang="en-US" sz="1350" b="1" dirty="0">
                <a:latin typeface="+mj-lt"/>
                <a:ea typeface="+mj-ea"/>
              </a:rPr>
              <a:t>;    //</a:t>
            </a:r>
            <a:r>
              <a:rPr lang="zh-CN" altLang="en-US" sz="1350" b="1" dirty="0">
                <a:latin typeface="+mj-lt"/>
                <a:ea typeface="+mj-ea"/>
              </a:rPr>
              <a:t>长度是</a:t>
            </a:r>
            <a:r>
              <a:rPr lang="en-US" altLang="en-US" sz="1350" b="1" dirty="0">
                <a:latin typeface="+mj-lt"/>
                <a:ea typeface="+mj-ea"/>
              </a:rPr>
              <a:t>18</a:t>
            </a:r>
            <a:endParaRPr lang="zh-CN" altLang="en-US" sz="1350" b="1" dirty="0">
              <a:latin typeface="+mj-lt"/>
              <a:ea typeface="+mj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348062"/>
              </p:ext>
            </p:extLst>
          </p:nvPr>
        </p:nvGraphicFramePr>
        <p:xfrm>
          <a:off x="1476151" y="2687718"/>
          <a:ext cx="6480225" cy="2200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4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方法名称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8579" marR="68579" marT="34290" marB="34290" horzOverflow="overflow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说      明</a:t>
                      </a:r>
                      <a:endParaRPr kumimoji="0" lang="zh-CN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68579" marR="68579" marT="34290" marB="34290" horzOverflow="overflow"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6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en-US" sz="15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charAt(index)</a:t>
                      </a:r>
                      <a:endParaRPr kumimoji="0" lang="zh-CN" altLang="en-US" sz="15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1333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返回在指定位置的字符</a:t>
                      </a:r>
                    </a:p>
                  </a:txBody>
                  <a:tcPr marL="51435" marR="51435" marT="0" marB="133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9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en-US" sz="1500" b="1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indexOf</a:t>
                      </a:r>
                      <a:r>
                        <a:rPr kumimoji="0" lang="en-US" altLang="en-US" sz="15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en-US" sz="1500" b="1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r>
                        <a:rPr kumimoji="0" lang="zh-CN" altLang="en-US" sz="15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kumimoji="0" lang="en-US" altLang="en-US" sz="15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index)</a:t>
                      </a:r>
                      <a:endParaRPr kumimoji="0" lang="zh-CN" altLang="en-US" sz="15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1333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查找某个指定的字符串在字符串中首次出现的位置</a:t>
                      </a:r>
                      <a:endParaRPr kumimoji="0" lang="en-US" altLang="zh-CN" sz="15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133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6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en-US" sz="15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substring(index1</a:t>
                      </a:r>
                      <a:r>
                        <a:rPr kumimoji="0" lang="zh-CN" altLang="en-US" sz="15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kumimoji="0" lang="en-US" altLang="en-US" sz="15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index2)</a:t>
                      </a:r>
                      <a:endParaRPr kumimoji="0" lang="zh-CN" altLang="en-US" sz="15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1333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返回位于指定索引</a:t>
                      </a:r>
                      <a:r>
                        <a:rPr kumimoji="0" lang="en-US" altLang="en-US" sz="15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index1</a:t>
                      </a:r>
                      <a:r>
                        <a:rPr kumimoji="0" lang="zh-CN" altLang="en-US" sz="15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kumimoji="0" lang="en-US" altLang="en-US" sz="15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index2</a:t>
                      </a:r>
                      <a:r>
                        <a:rPr kumimoji="0" lang="zh-CN" altLang="en-US" sz="15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之间的字符串，并且包括索引</a:t>
                      </a:r>
                      <a:r>
                        <a:rPr kumimoji="0" lang="en-US" altLang="en-US" sz="15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index1</a:t>
                      </a:r>
                      <a:r>
                        <a:rPr kumimoji="0" lang="zh-CN" altLang="en-US" sz="15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对应的字符，不包括索引</a:t>
                      </a:r>
                      <a:r>
                        <a:rPr kumimoji="0" lang="en-US" altLang="en-US" sz="15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index2</a:t>
                      </a:r>
                      <a:r>
                        <a:rPr kumimoji="0" lang="zh-CN" altLang="en-US" sz="15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对应的字符</a:t>
                      </a:r>
                    </a:p>
                  </a:txBody>
                  <a:tcPr marL="51435" marR="51435" marT="0" marB="133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4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en-US" sz="15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split(str)</a:t>
                      </a:r>
                      <a:endParaRPr kumimoji="0" lang="zh-CN" altLang="en-US" sz="150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1333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将字符串分割为字符串数组</a:t>
                      </a:r>
                    </a:p>
                  </a:txBody>
                  <a:tcPr marL="51435" marR="51435" marT="0" marB="133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6B30B9E-5DC7-4EA1-9FB7-6B9823BBD9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368" y="3049483"/>
            <a:ext cx="2464594" cy="1178719"/>
          </a:xfrm>
          <a:prstGeom prst="rect">
            <a:avLst/>
          </a:prstGeom>
        </p:spPr>
      </p:pic>
      <p:sp>
        <p:nvSpPr>
          <p:cNvPr id="2457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核心语法</a:t>
            </a:r>
            <a:r>
              <a:rPr lang="en-US" altLang="zh-CN" dirty="0"/>
              <a:t>—</a:t>
            </a:r>
            <a:r>
              <a:rPr lang="zh-CN" altLang="en-US" dirty="0"/>
              <a:t>数组</a:t>
            </a:r>
            <a:r>
              <a:rPr lang="en-US" altLang="zh-CN" dirty="0"/>
              <a:t>2-1</a:t>
            </a:r>
            <a:endParaRPr lang="zh-CN" altLang="en-US" dirty="0"/>
          </a:p>
        </p:txBody>
      </p:sp>
      <p:sp>
        <p:nvSpPr>
          <p:cNvPr id="2458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创建数组</a:t>
            </a:r>
            <a:endParaRPr lang="en-US" altLang="zh-CN" dirty="0"/>
          </a:p>
          <a:p>
            <a:endParaRPr lang="en-US" altLang="zh-CN" dirty="0"/>
          </a:p>
          <a:p>
            <a:pPr marL="342900" lvl="1" eaLnBrk="0" hangingPunct="0"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1950" b="1" dirty="0">
                <a:latin typeface="Arial" panose="020B0604020202020204" pitchFamily="34" charset="0"/>
              </a:rPr>
              <a:t>为数据元素赋值</a:t>
            </a:r>
            <a:endParaRPr lang="en-US" altLang="zh-CN" sz="1950" b="1" dirty="0">
              <a:latin typeface="Arial" panose="020B0604020202020204" pitchFamily="34" charset="0"/>
            </a:endParaRPr>
          </a:p>
          <a:p>
            <a:pPr marL="342900" lvl="1" eaLnBrk="0" hangingPunct="0"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1950" b="1" dirty="0">
                <a:latin typeface="Arial" panose="020B0604020202020204" pitchFamily="34" charset="0"/>
              </a:rPr>
              <a:t>访问数组</a:t>
            </a:r>
          </a:p>
        </p:txBody>
      </p:sp>
      <p:sp>
        <p:nvSpPr>
          <p:cNvPr id="35846" name="矩形 3"/>
          <p:cNvSpPr>
            <a:spLocks noChangeArrowheads="1"/>
          </p:cNvSpPr>
          <p:nvPr/>
        </p:nvSpPr>
        <p:spPr bwMode="auto">
          <a:xfrm>
            <a:off x="1125270" y="1516939"/>
            <a:ext cx="2654642" cy="337272"/>
          </a:xfrm>
          <a:prstGeom prst="rect">
            <a:avLst/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</a:pPr>
            <a:r>
              <a:rPr lang="en-US" altLang="zh-CN" sz="1350" b="1" dirty="0" err="1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var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数组名称 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= new Array(size);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2771506" y="761575"/>
            <a:ext cx="1101075" cy="607826"/>
          </a:xfrm>
          <a:prstGeom prst="wedgeRoundRectCallout">
            <a:avLst>
              <a:gd name="adj1" fmla="val -25426"/>
              <a:gd name="adj2" fmla="val 51312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14313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表示数组的</a:t>
            </a:r>
            <a:endParaRPr lang="en-US" altLang="zh-CN" sz="1350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  <a:p>
            <a:pPr marL="214313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关键字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154960" y="825707"/>
            <a:ext cx="1615202" cy="607826"/>
          </a:xfrm>
          <a:prstGeom prst="wedgeRoundRectCallout">
            <a:avLst>
              <a:gd name="adj1" fmla="val -19803"/>
              <a:gd name="adj2" fmla="val 52784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14313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表示数组中可存放</a:t>
            </a:r>
            <a:endParaRPr lang="en-US" altLang="zh-CN" sz="1350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  <a:p>
            <a:pPr marL="214313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的元素总数</a:t>
            </a:r>
          </a:p>
        </p:txBody>
      </p:sp>
      <p:sp>
        <p:nvSpPr>
          <p:cNvPr id="8" name="圆角矩形 11"/>
          <p:cNvSpPr>
            <a:spLocks noChangeArrowheads="1"/>
          </p:cNvSpPr>
          <p:nvPr/>
        </p:nvSpPr>
        <p:spPr bwMode="auto">
          <a:xfrm>
            <a:off x="1111251" y="2631291"/>
            <a:ext cx="5250656" cy="350488"/>
          </a:xfrm>
          <a:prstGeom prst="roundRect">
            <a:avLst>
              <a:gd name="adj" fmla="val 5352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var fruit= new Array("apple", "orange", " </a:t>
            </a:r>
            <a:r>
              <a:rPr lang="en-US" altLang="zh-CN" sz="1350" b="1" dirty="0" err="1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peach","banana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");</a:t>
            </a:r>
          </a:p>
        </p:txBody>
      </p:sp>
      <p:sp>
        <p:nvSpPr>
          <p:cNvPr id="9" name="圆角矩形 11"/>
          <p:cNvSpPr>
            <a:spLocks noChangeArrowheads="1"/>
          </p:cNvSpPr>
          <p:nvPr/>
        </p:nvSpPr>
        <p:spPr bwMode="auto">
          <a:xfrm>
            <a:off x="1111251" y="3121009"/>
            <a:ext cx="3536156" cy="1420902"/>
          </a:xfrm>
          <a:prstGeom prst="roundRect">
            <a:avLst>
              <a:gd name="adj" fmla="val 7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var fruit = new Array(4);</a:t>
            </a: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fruit [0] = " apple ";</a:t>
            </a: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fruit [1] = " orange ";</a:t>
            </a: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fruit [2] = " peach ";</a:t>
            </a: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fruit [3] = " banana ";</a:t>
            </a:r>
          </a:p>
        </p:txBody>
      </p:sp>
      <p:sp>
        <p:nvSpPr>
          <p:cNvPr id="12" name="圆角矩形 11"/>
          <p:cNvSpPr>
            <a:spLocks noChangeArrowheads="1"/>
          </p:cNvSpPr>
          <p:nvPr/>
        </p:nvSpPr>
        <p:spPr bwMode="auto">
          <a:xfrm>
            <a:off x="1111251" y="2645718"/>
            <a:ext cx="1821662" cy="33727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数组名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[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下标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]</a:t>
            </a:r>
          </a:p>
        </p:txBody>
      </p:sp>
      <p:cxnSp>
        <p:nvCxnSpPr>
          <p:cNvPr id="13" name="直接箭头连接符 12"/>
          <p:cNvCxnSpPr>
            <a:cxnSpLocks/>
            <a:endCxn id="5" idx="4"/>
          </p:cNvCxnSpPr>
          <p:nvPr/>
        </p:nvCxnSpPr>
        <p:spPr bwMode="auto">
          <a:xfrm flipV="1">
            <a:off x="2843808" y="1377376"/>
            <a:ext cx="198276" cy="25884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cxnSpLocks/>
            <a:endCxn id="6" idx="4"/>
          </p:cNvCxnSpPr>
          <p:nvPr/>
        </p:nvCxnSpPr>
        <p:spPr bwMode="auto">
          <a:xfrm flipV="1">
            <a:off x="3347864" y="1450455"/>
            <a:ext cx="1294839" cy="185769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8DE407-2D84-4656-B71E-74E348BCA3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8" grpId="1" animBg="1"/>
      <p:bldP spid="9" grpId="0" animBg="1"/>
      <p:bldP spid="9" grpId="1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核心语法</a:t>
            </a:r>
            <a:r>
              <a:rPr lang="en-US" altLang="zh-CN" dirty="0"/>
              <a:t>—</a:t>
            </a:r>
            <a:r>
              <a:rPr lang="zh-CN" altLang="en-US" dirty="0"/>
              <a:t>数组</a:t>
            </a:r>
            <a:r>
              <a:rPr lang="en-US" altLang="zh-CN" dirty="0"/>
              <a:t>2-2</a:t>
            </a:r>
            <a:endParaRPr lang="zh-CN" altLang="en-US" dirty="0"/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数组的常用属性和方法</a:t>
            </a:r>
          </a:p>
        </p:txBody>
      </p:sp>
      <p:graphicFrame>
        <p:nvGraphicFramePr>
          <p:cNvPr id="13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128692"/>
              </p:ext>
            </p:extLst>
          </p:nvPr>
        </p:nvGraphicFramePr>
        <p:xfrm>
          <a:off x="1109988" y="1516150"/>
          <a:ext cx="7433183" cy="2003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3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solidFill>
                            <a:schemeClr val="bg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/>
                        </a:rPr>
                        <a:t>类别</a:t>
                      </a:r>
                      <a:endParaRPr lang="zh-CN" sz="1500" kern="100" dirty="0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36395" marR="3639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solidFill>
                            <a:schemeClr val="bg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/>
                        </a:rPr>
                        <a:t>名称</a:t>
                      </a:r>
                      <a:endParaRPr lang="zh-CN" sz="1500" kern="100" dirty="0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36395" marR="3639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500" b="1" kern="100" dirty="0">
                          <a:solidFill>
                            <a:schemeClr val="bg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Times New Roman" panose="02020603050405020304"/>
                        </a:rPr>
                        <a:t>描述</a:t>
                      </a:r>
                      <a:endParaRPr lang="zh-CN" sz="1500" kern="100" dirty="0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Times New Roman" panose="02020603050405020304"/>
                      </a:endParaRPr>
                    </a:p>
                  </a:txBody>
                  <a:tcPr marL="36395" marR="3639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5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latin typeface="+mj-lt"/>
                          <a:ea typeface="+mn-ea"/>
                          <a:cs typeface="Times New Roman" panose="02020603050405020304"/>
                        </a:rPr>
                        <a:t>属性</a:t>
                      </a:r>
                    </a:p>
                  </a:txBody>
                  <a:tcPr marL="36395" marR="3639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+mj-lt"/>
                          <a:ea typeface="+mn-ea"/>
                          <a:cs typeface="Times New Roman" panose="02020603050405020304"/>
                        </a:rPr>
                        <a:t>length</a:t>
                      </a:r>
                      <a:endParaRPr lang="zh-CN" sz="1400" b="1" kern="100" dirty="0">
                        <a:latin typeface="+mj-lt"/>
                        <a:ea typeface="+mn-ea"/>
                        <a:cs typeface="Times New Roman" panose="02020603050405020304"/>
                      </a:endParaRPr>
                    </a:p>
                  </a:txBody>
                  <a:tcPr marL="36395" marR="3639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latin typeface="+mj-lt"/>
                          <a:ea typeface="+mn-ea"/>
                          <a:cs typeface="Times New Roman" panose="02020603050405020304"/>
                        </a:rPr>
                        <a:t>设置或返回数组中元素的数目</a:t>
                      </a:r>
                    </a:p>
                  </a:txBody>
                  <a:tcPr marL="36395" marR="3639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391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latin typeface="+mj-lt"/>
                          <a:ea typeface="+mn-ea"/>
                          <a:cs typeface="Times New Roman" panose="02020603050405020304"/>
                        </a:rPr>
                        <a:t>方法</a:t>
                      </a:r>
                    </a:p>
                  </a:txBody>
                  <a:tcPr marL="36395" marR="3639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latin typeface="+mj-lt"/>
                          <a:ea typeface="+mn-ea"/>
                          <a:cs typeface="Times New Roman" panose="02020603050405020304"/>
                        </a:rPr>
                        <a:t>join( )</a:t>
                      </a:r>
                      <a:endParaRPr lang="zh-CN" sz="1400" b="1" kern="100" dirty="0">
                        <a:latin typeface="+mj-lt"/>
                        <a:ea typeface="+mn-ea"/>
                        <a:cs typeface="Times New Roman" panose="02020603050405020304"/>
                      </a:endParaRPr>
                    </a:p>
                  </a:txBody>
                  <a:tcPr marL="36395" marR="3639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latin typeface="+mj-lt"/>
                          <a:ea typeface="+mn-ea"/>
                          <a:cs typeface="Times New Roman" panose="02020603050405020304"/>
                        </a:rPr>
                        <a:t>把数组的所有元素放入一个字符串，通过一个的分隔符进行分隔</a:t>
                      </a:r>
                    </a:p>
                  </a:txBody>
                  <a:tcPr marL="36395" marR="3639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5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8527" marR="48527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latin typeface="+mj-lt"/>
                          <a:ea typeface="+mn-ea"/>
                          <a:cs typeface="Times New Roman" panose="02020603050405020304"/>
                        </a:rPr>
                        <a:t>sort()</a:t>
                      </a:r>
                      <a:endParaRPr lang="zh-CN" sz="1400" b="1" kern="100" dirty="0">
                        <a:latin typeface="+mj-lt"/>
                        <a:ea typeface="+mn-ea"/>
                        <a:cs typeface="Times New Roman" panose="02020603050405020304"/>
                      </a:endParaRPr>
                    </a:p>
                  </a:txBody>
                  <a:tcPr marL="36395" marR="3639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1" kern="100" dirty="0">
                          <a:latin typeface="+mj-lt"/>
                          <a:ea typeface="+mn-ea"/>
                          <a:cs typeface="Times New Roman" panose="02020603050405020304"/>
                        </a:rPr>
                        <a:t>对数组排序</a:t>
                      </a:r>
                      <a:endParaRPr lang="zh-CN" sz="1400" b="1" kern="100" dirty="0">
                        <a:latin typeface="+mj-lt"/>
                        <a:ea typeface="+mn-ea"/>
                        <a:cs typeface="Times New Roman" panose="02020603050405020304"/>
                      </a:endParaRPr>
                    </a:p>
                  </a:txBody>
                  <a:tcPr marL="36395" marR="3639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17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8527" marR="48527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latin typeface="+mj-lt"/>
                          <a:ea typeface="+mn-ea"/>
                          <a:cs typeface="Times New Roman" panose="02020603050405020304"/>
                        </a:rPr>
                        <a:t>push()</a:t>
                      </a:r>
                      <a:endParaRPr lang="zh-CN" sz="1400" b="1" kern="100" dirty="0">
                        <a:latin typeface="+mj-lt"/>
                        <a:ea typeface="+mn-ea"/>
                        <a:cs typeface="Times New Roman" panose="02020603050405020304"/>
                      </a:endParaRPr>
                    </a:p>
                  </a:txBody>
                  <a:tcPr marL="36395" marR="3639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1" kern="100" dirty="0">
                          <a:latin typeface="+mj-lt"/>
                          <a:ea typeface="+mn-ea"/>
                          <a:cs typeface="Times New Roman" panose="02020603050405020304"/>
                        </a:rPr>
                        <a:t>向数组末尾添加一个或更多</a:t>
                      </a:r>
                      <a:r>
                        <a:rPr lang="zh-CN" altLang="en-US" sz="1400" b="1" kern="100" baseline="0" dirty="0">
                          <a:latin typeface="+mj-lt"/>
                          <a:ea typeface="+mn-ea"/>
                          <a:cs typeface="Times New Roman" panose="02020603050405020304"/>
                        </a:rPr>
                        <a:t> 元素，并返回新的长度</a:t>
                      </a:r>
                      <a:endParaRPr lang="zh-CN" sz="1400" b="1" kern="100" dirty="0">
                        <a:latin typeface="+mj-lt"/>
                        <a:ea typeface="+mn-ea"/>
                        <a:cs typeface="Times New Roman" panose="02020603050405020304"/>
                      </a:endParaRPr>
                    </a:p>
                  </a:txBody>
                  <a:tcPr marL="36395" marR="3639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1677591" y="3794983"/>
            <a:ext cx="4875609" cy="644128"/>
          </a:xfrm>
          <a:prstGeom prst="roundRect">
            <a:avLst>
              <a:gd name="adj" fmla="val 1783"/>
            </a:avLst>
          </a:prstGeom>
          <a:solidFill>
            <a:srgbClr val="EDF5FD"/>
          </a:solidFill>
          <a:ln w="38100">
            <a:solidFill>
              <a:srgbClr val="00B0F0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更多方法可查阅</a:t>
            </a:r>
            <a:r>
              <a:rPr lang="en-US" altLang="zh-CN" sz="135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JavaScrpt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Array</a:t>
            </a: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对象参考手册：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http://www.w3school.com.cn/js/jsref_obj_array.asp</a:t>
            </a:r>
            <a:endParaRPr lang="zh-CN" altLang="en-US" sz="13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65">
            <a:extLst>
              <a:ext uri="{FF2B5EF4-FFF2-40B4-BE49-F238E27FC236}">
                <a16:creationId xmlns:a16="http://schemas.microsoft.com/office/drawing/2014/main" id="{A36A2CA5-B4E7-4194-9E84-7618492553CE}"/>
              </a:ext>
            </a:extLst>
          </p:cNvPr>
          <p:cNvSpPr txBox="1"/>
          <p:nvPr/>
        </p:nvSpPr>
        <p:spPr>
          <a:xfrm>
            <a:off x="1109988" y="4117975"/>
            <a:ext cx="436880" cy="245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经验</a:t>
            </a:r>
          </a:p>
        </p:txBody>
      </p:sp>
      <p:pic>
        <p:nvPicPr>
          <p:cNvPr id="19" name="图片 18" descr="C:\Users\Lenovo\Desktop\icon\经验值.png经验值">
            <a:extLst>
              <a:ext uri="{FF2B5EF4-FFF2-40B4-BE49-F238E27FC236}">
                <a16:creationId xmlns:a16="http://schemas.microsoft.com/office/drawing/2014/main" id="{8DD610CF-BA90-4821-B4F5-CDDCF34DB3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1265" y="3813810"/>
            <a:ext cx="314325" cy="31432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DF1DEF75-D84A-473F-9EC0-75C96E839A31}"/>
              </a:ext>
            </a:extLst>
          </p:cNvPr>
          <p:cNvGrpSpPr/>
          <p:nvPr/>
        </p:nvGrpSpPr>
        <p:grpSpPr>
          <a:xfrm>
            <a:off x="2520752" y="4559388"/>
            <a:ext cx="4032448" cy="376467"/>
            <a:chOff x="1403648" y="3795886"/>
            <a:chExt cx="5714808" cy="331027"/>
          </a:xfrm>
        </p:grpSpPr>
        <p:sp>
          <p:nvSpPr>
            <p:cNvPr id="20" name="圆角矩形 14">
              <a:extLst>
                <a:ext uri="{FF2B5EF4-FFF2-40B4-BE49-F238E27FC236}">
                  <a16:creationId xmlns:a16="http://schemas.microsoft.com/office/drawing/2014/main" id="{BDC4A8BE-48D1-44E7-976C-C333402A8363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圆角矩形 15">
              <a:extLst>
                <a:ext uri="{FF2B5EF4-FFF2-40B4-BE49-F238E27FC236}">
                  <a16:creationId xmlns:a16="http://schemas.microsoft.com/office/drawing/2014/main" id="{3215E0DE-F9CE-45E6-BFFB-AA0C5796B002}"/>
                </a:ext>
              </a:extLst>
            </p:cNvPr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2" name="Picture 8" descr="说话气泡new">
              <a:extLst>
                <a:ext uri="{FF2B5EF4-FFF2-40B4-BE49-F238E27FC236}">
                  <a16:creationId xmlns:a16="http://schemas.microsoft.com/office/drawing/2014/main" id="{AD7BF011-6C3C-469B-A0AE-B63FBC4D85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11929998-A1CB-4E7F-935A-9517A2300827}"/>
                </a:ext>
              </a:extLst>
            </p:cNvPr>
            <p:cNvSpPr txBox="1"/>
            <p:nvPr/>
          </p:nvSpPr>
          <p:spPr bwMode="auto">
            <a:xfrm>
              <a:off x="2796682" y="3829223"/>
              <a:ext cx="3798879" cy="29769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：数组的应用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7AD788F-4659-427B-86D7-C4F6174A4E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核心语法</a:t>
            </a:r>
            <a:r>
              <a:rPr lang="en-US" altLang="zh-CN" dirty="0"/>
              <a:t>—</a:t>
            </a:r>
            <a:r>
              <a:rPr lang="zh-CN" altLang="en-US" dirty="0"/>
              <a:t>运算符号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372DC1-1BA8-47C3-875D-642A57BFA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5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720022"/>
              </p:ext>
            </p:extLst>
          </p:nvPr>
        </p:nvGraphicFramePr>
        <p:xfrm>
          <a:off x="1403648" y="1558772"/>
          <a:ext cx="5572126" cy="1888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4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6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类型</a:t>
                      </a:r>
                    </a:p>
                  </a:txBody>
                  <a:tcPr marL="66109" marR="66109" marT="34290" marB="3429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运算符</a:t>
                      </a:r>
                    </a:p>
                  </a:txBody>
                  <a:tcPr marL="66109" marR="66109" marT="34290" marB="3429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3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算术运算符</a:t>
                      </a:r>
                    </a:p>
                  </a:txBody>
                  <a:tcPr marL="66109" marR="66109" marT="34290" marB="3429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+</a:t>
                      </a:r>
                      <a:r>
                        <a:rPr lang="zh-CN" altLang="en-US" sz="1400" b="1" baseline="0" dirty="0"/>
                        <a:t>    </a:t>
                      </a:r>
                      <a:r>
                        <a:rPr lang="en-US" altLang="zh-CN" sz="1400" b="1" baseline="0" dirty="0"/>
                        <a:t>-</a:t>
                      </a:r>
                      <a:r>
                        <a:rPr lang="zh-CN" altLang="en-US" sz="1400" b="1" baseline="0" dirty="0"/>
                        <a:t>   *    </a:t>
                      </a:r>
                      <a:r>
                        <a:rPr lang="en-US" altLang="zh-CN" sz="1400" b="1" baseline="0" dirty="0"/>
                        <a:t>/</a:t>
                      </a:r>
                      <a:r>
                        <a:rPr lang="zh-CN" altLang="en-US" sz="1400" b="1" baseline="0" dirty="0"/>
                        <a:t>    </a:t>
                      </a:r>
                      <a:r>
                        <a:rPr lang="en-US" altLang="zh-CN" sz="1400" b="1" baseline="0" dirty="0"/>
                        <a:t>%</a:t>
                      </a:r>
                      <a:r>
                        <a:rPr lang="zh-CN" altLang="en-US" sz="1400" b="1" baseline="0" dirty="0"/>
                        <a:t>    </a:t>
                      </a:r>
                      <a:r>
                        <a:rPr lang="en-US" altLang="zh-CN" sz="1400" b="1" baseline="0" dirty="0"/>
                        <a:t>++</a:t>
                      </a:r>
                      <a:r>
                        <a:rPr lang="zh-CN" altLang="en-US" sz="1400" b="1" baseline="0" dirty="0"/>
                        <a:t>    </a:t>
                      </a:r>
                      <a:r>
                        <a:rPr lang="en-US" altLang="zh-CN" sz="1400" b="1" baseline="0" dirty="0"/>
                        <a:t>—</a:t>
                      </a:r>
                      <a:endParaRPr lang="zh-CN" altLang="en-US" sz="1400" b="1" dirty="0"/>
                    </a:p>
                  </a:txBody>
                  <a:tcPr marL="66109" marR="66109" marT="34290" marB="3429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赋值运算符</a:t>
                      </a:r>
                    </a:p>
                  </a:txBody>
                  <a:tcPr marL="66109" marR="66109" marT="34290" marB="3429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=</a:t>
                      </a:r>
                      <a:r>
                        <a:rPr lang="zh-CN" altLang="en-US" sz="1400" b="1" dirty="0"/>
                        <a:t>    </a:t>
                      </a:r>
                      <a:r>
                        <a:rPr lang="en-US" altLang="zh-CN" sz="1400" b="1" dirty="0"/>
                        <a:t>+=</a:t>
                      </a:r>
                      <a:r>
                        <a:rPr lang="zh-CN" altLang="en-US" sz="1400" b="1" dirty="0"/>
                        <a:t>   </a:t>
                      </a:r>
                      <a:r>
                        <a:rPr lang="en-US" altLang="zh-CN" sz="1400" b="1" dirty="0"/>
                        <a:t>-=</a:t>
                      </a:r>
                      <a:endParaRPr lang="zh-CN" altLang="en-US" sz="1400" b="1" dirty="0"/>
                    </a:p>
                  </a:txBody>
                  <a:tcPr marL="66109" marR="66109" marT="34290" marB="3429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比较运算符</a:t>
                      </a:r>
                    </a:p>
                  </a:txBody>
                  <a:tcPr marL="66109" marR="66109" marT="34290" marB="3429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&gt;</a:t>
                      </a:r>
                      <a:r>
                        <a:rPr lang="zh-CN" altLang="en-US" sz="1400" b="1" dirty="0"/>
                        <a:t>    </a:t>
                      </a:r>
                      <a:r>
                        <a:rPr lang="en-US" altLang="zh-CN" sz="1400" b="1" dirty="0"/>
                        <a:t>&lt;</a:t>
                      </a:r>
                      <a:r>
                        <a:rPr lang="zh-CN" altLang="en-US" sz="1400" b="1" dirty="0"/>
                        <a:t>     </a:t>
                      </a:r>
                      <a:r>
                        <a:rPr lang="en-US" altLang="zh-CN" sz="1400" b="1" dirty="0"/>
                        <a:t>&gt;=</a:t>
                      </a:r>
                      <a:r>
                        <a:rPr lang="zh-CN" altLang="en-US" sz="1400" b="1" dirty="0"/>
                        <a:t>      </a:t>
                      </a:r>
                      <a:r>
                        <a:rPr lang="en-US" altLang="zh-CN" sz="1400" b="1" dirty="0"/>
                        <a:t>&lt;=</a:t>
                      </a:r>
                      <a:r>
                        <a:rPr lang="zh-CN" altLang="en-US" sz="1400" b="1" dirty="0"/>
                        <a:t>     </a:t>
                      </a:r>
                      <a:r>
                        <a:rPr lang="en-US" altLang="zh-CN" sz="1400" b="1" dirty="0"/>
                        <a:t>==</a:t>
                      </a:r>
                      <a:r>
                        <a:rPr lang="zh-CN" altLang="en-US" sz="1400" b="1" dirty="0"/>
                        <a:t>    </a:t>
                      </a:r>
                      <a:r>
                        <a:rPr lang="en-US" altLang="zh-CN" sz="1400" b="1" dirty="0"/>
                        <a:t>!=   ===</a:t>
                      </a:r>
                      <a:r>
                        <a:rPr lang="zh-CN" altLang="en-US" sz="1400" b="1" dirty="0"/>
                        <a:t>   </a:t>
                      </a:r>
                      <a:r>
                        <a:rPr lang="en-US" altLang="zh-CN" sz="1400" b="1" dirty="0"/>
                        <a:t>!==</a:t>
                      </a:r>
                      <a:endParaRPr lang="zh-CN" altLang="en-US" sz="1400" b="1" dirty="0"/>
                    </a:p>
                  </a:txBody>
                  <a:tcPr marL="66109" marR="66109" marT="34290" marB="3429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3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逻辑运算符</a:t>
                      </a:r>
                    </a:p>
                  </a:txBody>
                  <a:tcPr marL="66109" marR="66109" marT="34290" marB="3429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&amp;&amp;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||</a:t>
                      </a: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zh-CN" sz="1400" b="1" dirty="0"/>
                        <a:t>!</a:t>
                      </a:r>
                      <a:endParaRPr lang="zh-CN" altLang="en-US" sz="1400" b="1" dirty="0"/>
                    </a:p>
                  </a:txBody>
                  <a:tcPr marL="66109" marR="66109" marT="34290" marB="3429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74F068-F8B0-44F6-B2CD-448CA6F212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77545" y="998362"/>
            <a:ext cx="4515017" cy="2172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u"/>
            </a:pPr>
            <a:r>
              <a:rPr lang="en-US" altLang="zh-CN" sz="2400" b="1" dirty="0">
                <a:ea typeface="微软雅黑" panose="020B0503020204020204" pitchFamily="34" charset="-122"/>
              </a:rPr>
              <a:t>if</a:t>
            </a:r>
            <a:r>
              <a:rPr lang="zh-CN" altLang="en-US" sz="2400" b="1" dirty="0">
                <a:ea typeface="微软雅黑" panose="020B0503020204020204" pitchFamily="34" charset="-122"/>
              </a:rPr>
              <a:t>条件语句</a:t>
            </a:r>
          </a:p>
          <a:p>
            <a:pPr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u"/>
            </a:pPr>
            <a:r>
              <a:rPr lang="en-US" altLang="zh-CN" sz="2400" b="1" dirty="0">
                <a:ea typeface="微软雅黑" panose="020B0503020204020204" pitchFamily="34" charset="-122"/>
              </a:rPr>
              <a:t>switch</a:t>
            </a:r>
            <a:r>
              <a:rPr lang="zh-CN" altLang="en-US" sz="2400" b="1" dirty="0">
                <a:ea typeface="微软雅黑" panose="020B0503020204020204" pitchFamily="34" charset="-122"/>
              </a:rPr>
              <a:t>多分支语句</a:t>
            </a:r>
          </a:p>
          <a:p>
            <a:pPr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u"/>
            </a:pPr>
            <a:r>
              <a:rPr lang="en-US" altLang="zh-CN" sz="2400" b="1" dirty="0">
                <a:ea typeface="微软雅黑" panose="020B0503020204020204" pitchFamily="34" charset="-122"/>
              </a:rPr>
              <a:t>for</a:t>
            </a:r>
            <a:r>
              <a:rPr lang="zh-CN" altLang="en-US" sz="2400" b="1" dirty="0"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ea typeface="微软雅黑" panose="020B0503020204020204" pitchFamily="34" charset="-122"/>
              </a:rPr>
              <a:t>while</a:t>
            </a:r>
            <a:r>
              <a:rPr lang="zh-CN" altLang="en-US" sz="2400" b="1" dirty="0">
                <a:ea typeface="微软雅黑" panose="020B0503020204020204" pitchFamily="34" charset="-122"/>
              </a:rPr>
              <a:t>循环语句</a:t>
            </a:r>
            <a:endParaRPr lang="en-US" altLang="zh-CN" sz="2400" b="1" dirty="0"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u"/>
            </a:pPr>
            <a:r>
              <a:rPr lang="en-US" altLang="zh-CN" sz="2400" b="1" dirty="0">
                <a:ea typeface="微软雅黑" panose="020B0503020204020204" pitchFamily="34" charset="-122"/>
              </a:rPr>
              <a:t>for-in</a:t>
            </a:r>
            <a:endParaRPr lang="zh-CN" altLang="en-US" sz="2400" b="1" dirty="0"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</a:pPr>
            <a:endParaRPr lang="en-US" altLang="zh-CN" sz="1950" b="1" dirty="0">
              <a:ea typeface="微软雅黑" panose="020B0503020204020204" pitchFamily="34" charset="-122"/>
            </a:endParaRP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784540" y="1456188"/>
            <a:ext cx="3002756" cy="223112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if(</a:t>
            </a:r>
            <a:r>
              <a:rPr lang="zh-CN" altLang="en-US" sz="1350" b="1" dirty="0">
                <a:solidFill>
                  <a:srgbClr val="FF0000"/>
                </a:solidFill>
                <a:ea typeface="宋体" panose="02010600030101010101" pitchFamily="2" charset="-122"/>
              </a:rPr>
              <a:t>条件</a:t>
            </a: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{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   //JavaScript</a:t>
            </a:r>
            <a:r>
              <a:rPr lang="zh-CN" altLang="en-US" sz="1350" b="1" dirty="0">
                <a:ea typeface="宋体" panose="02010600030101010101" pitchFamily="2" charset="-122"/>
              </a:rPr>
              <a:t>代码</a:t>
            </a:r>
            <a:r>
              <a:rPr lang="en-US" altLang="zh-CN" sz="1350" b="1" dirty="0"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}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else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{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  //JavaScript</a:t>
            </a:r>
            <a:r>
              <a:rPr lang="zh-CN" altLang="en-US" sz="1350" b="1" dirty="0">
                <a:ea typeface="宋体" panose="02010600030101010101" pitchFamily="2" charset="-122"/>
              </a:rPr>
              <a:t>代码</a:t>
            </a:r>
            <a:r>
              <a:rPr lang="en-US" altLang="zh-CN" sz="1350" b="1" dirty="0"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6" name="AutoShape 12"/>
          <p:cNvSpPr>
            <a:spLocks noChangeArrowheads="1"/>
          </p:cNvSpPr>
          <p:nvPr/>
        </p:nvSpPr>
        <p:spPr bwMode="auto">
          <a:xfrm>
            <a:off x="804906" y="1856568"/>
            <a:ext cx="3000375" cy="304134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switch (</a:t>
            </a:r>
            <a:r>
              <a:rPr lang="zh-CN" altLang="en-US" sz="1350" b="1" dirty="0">
                <a:solidFill>
                  <a:srgbClr val="FF0000"/>
                </a:solidFill>
                <a:ea typeface="宋体" panose="02010600030101010101" pitchFamily="2" charset="-122"/>
              </a:rPr>
              <a:t>表达式</a:t>
            </a: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{    case </a:t>
            </a:r>
            <a:r>
              <a:rPr lang="zh-CN" altLang="en-US" sz="1350" b="1" dirty="0">
                <a:ea typeface="宋体" panose="02010600030101010101" pitchFamily="2" charset="-122"/>
              </a:rPr>
              <a:t>常量</a:t>
            </a:r>
            <a:r>
              <a:rPr lang="en-US" altLang="zh-CN" sz="1350" b="1" dirty="0">
                <a:ea typeface="宋体" panose="02010600030101010101" pitchFamily="2" charset="-122"/>
              </a:rPr>
              <a:t>1 : 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              JavaScript</a:t>
            </a:r>
            <a:r>
              <a:rPr lang="zh-CN" altLang="en-US" sz="1350" b="1" dirty="0">
                <a:ea typeface="宋体" panose="02010600030101010101" pitchFamily="2" charset="-122"/>
              </a:rPr>
              <a:t>语句</a:t>
            </a:r>
            <a:r>
              <a:rPr lang="en-US" altLang="zh-CN" sz="1350" b="1" dirty="0">
                <a:ea typeface="宋体" panose="02010600030101010101" pitchFamily="2" charset="-122"/>
              </a:rPr>
              <a:t>1;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	break;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       case </a:t>
            </a:r>
            <a:r>
              <a:rPr lang="zh-CN" altLang="en-US" sz="1350" b="1" dirty="0">
                <a:ea typeface="宋体" panose="02010600030101010101" pitchFamily="2" charset="-122"/>
              </a:rPr>
              <a:t>常量</a:t>
            </a:r>
            <a:r>
              <a:rPr lang="en-US" altLang="zh-CN" sz="1350" b="1" dirty="0">
                <a:ea typeface="宋体" panose="02010600030101010101" pitchFamily="2" charset="-122"/>
              </a:rPr>
              <a:t>2 : 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 	JavaScript</a:t>
            </a:r>
            <a:r>
              <a:rPr lang="zh-CN" altLang="en-US" sz="1350" b="1" dirty="0">
                <a:ea typeface="宋体" panose="02010600030101010101" pitchFamily="2" charset="-122"/>
              </a:rPr>
              <a:t>语句</a:t>
            </a:r>
            <a:r>
              <a:rPr lang="en-US" altLang="zh-CN" sz="1350" b="1" dirty="0">
                <a:ea typeface="宋体" panose="02010600030101010101" pitchFamily="2" charset="-122"/>
              </a:rPr>
              <a:t>2;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 	break;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         ...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        default : 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             JavaScript</a:t>
            </a:r>
            <a:r>
              <a:rPr lang="zh-CN" altLang="en-US" sz="1350" b="1" dirty="0">
                <a:ea typeface="宋体" panose="02010600030101010101" pitchFamily="2" charset="-122"/>
              </a:rPr>
              <a:t>语句</a:t>
            </a:r>
            <a:r>
              <a:rPr lang="en-US" altLang="zh-CN" sz="1350" b="1" dirty="0">
                <a:ea typeface="宋体" panose="02010600030101010101" pitchFamily="2" charset="-122"/>
              </a:rPr>
              <a:t>3;    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7" name="AutoShape 13"/>
          <p:cNvSpPr>
            <a:spLocks noChangeArrowheads="1"/>
          </p:cNvSpPr>
          <p:nvPr/>
        </p:nvSpPr>
        <p:spPr bwMode="auto">
          <a:xfrm>
            <a:off x="785730" y="2378480"/>
            <a:ext cx="3000375" cy="250119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for(</a:t>
            </a:r>
            <a:r>
              <a:rPr lang="zh-CN" altLang="en-US" sz="1350" b="1" dirty="0">
                <a:solidFill>
                  <a:srgbClr val="FF0000"/>
                </a:solidFill>
                <a:ea typeface="宋体" panose="02010600030101010101" pitchFamily="2" charset="-122"/>
              </a:rPr>
              <a:t>初始化</a:t>
            </a: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;  </a:t>
            </a:r>
            <a:r>
              <a:rPr lang="zh-CN" altLang="en-US" sz="1350" b="1" dirty="0">
                <a:solidFill>
                  <a:srgbClr val="FF0000"/>
                </a:solidFill>
                <a:ea typeface="宋体" panose="02010600030101010101" pitchFamily="2" charset="-122"/>
              </a:rPr>
              <a:t>条件</a:t>
            </a: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;  </a:t>
            </a:r>
            <a:r>
              <a:rPr lang="zh-CN" altLang="en-US" sz="1350" b="1" dirty="0">
                <a:solidFill>
                  <a:srgbClr val="FF0000"/>
                </a:solidFill>
                <a:ea typeface="宋体" panose="02010600030101010101" pitchFamily="2" charset="-122"/>
              </a:rPr>
              <a:t>增量</a:t>
            </a: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 {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      JavaScript</a:t>
            </a:r>
            <a:r>
              <a:rPr lang="zh-CN" altLang="en-US" sz="1350" b="1" dirty="0">
                <a:ea typeface="宋体" panose="02010600030101010101" pitchFamily="2" charset="-122"/>
              </a:rPr>
              <a:t>代码</a:t>
            </a:r>
            <a:r>
              <a:rPr lang="en-US" altLang="zh-CN" sz="1350" b="1" dirty="0">
                <a:ea typeface="宋体" panose="02010600030101010101" pitchFamily="2" charset="-122"/>
              </a:rPr>
              <a:t>;</a:t>
            </a:r>
            <a:br>
              <a:rPr lang="en-US" altLang="zh-CN" sz="1350" b="1" dirty="0">
                <a:ea typeface="宋体" panose="02010600030101010101" pitchFamily="2" charset="-122"/>
              </a:rPr>
            </a:br>
            <a:r>
              <a:rPr lang="en-US" altLang="zh-CN" sz="1350" b="1" dirty="0">
                <a:ea typeface="宋体" panose="02010600030101010101" pitchFamily="2" charset="-122"/>
              </a:rPr>
              <a:t> }</a:t>
            </a:r>
          </a:p>
          <a:p>
            <a:pPr>
              <a:lnSpc>
                <a:spcPct val="130000"/>
              </a:lnSpc>
              <a:defRPr/>
            </a:pPr>
            <a:endParaRPr lang="en-US" altLang="zh-CN" sz="1350" b="1" dirty="0"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while(</a:t>
            </a:r>
            <a:r>
              <a:rPr lang="zh-CN" altLang="en-US" sz="1350" b="1" dirty="0">
                <a:solidFill>
                  <a:srgbClr val="FF0000"/>
                </a:solidFill>
                <a:ea typeface="宋体" panose="02010600030101010101" pitchFamily="2" charset="-122"/>
              </a:rPr>
              <a:t>条件</a:t>
            </a: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 {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      JavaScript</a:t>
            </a:r>
            <a:r>
              <a:rPr lang="zh-CN" altLang="en-US" sz="1350" b="1" dirty="0">
                <a:ea typeface="宋体" panose="02010600030101010101" pitchFamily="2" charset="-122"/>
              </a:rPr>
              <a:t>代码</a:t>
            </a:r>
            <a:r>
              <a:rPr lang="en-US" altLang="zh-CN" sz="1350" b="1" dirty="0">
                <a:ea typeface="宋体" panose="02010600030101010101" pitchFamily="2" charset="-122"/>
              </a:rPr>
              <a:t>;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}</a:t>
            </a:r>
          </a:p>
        </p:txBody>
      </p:sp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核心语法</a:t>
            </a:r>
            <a:r>
              <a:rPr lang="en-US" altLang="zh-CN" dirty="0"/>
              <a:t>—</a:t>
            </a:r>
            <a:r>
              <a:rPr lang="zh-CN" altLang="en-US" dirty="0"/>
              <a:t>逻辑控制语句</a:t>
            </a:r>
          </a:p>
        </p:txBody>
      </p:sp>
      <p:sp>
        <p:nvSpPr>
          <p:cNvPr id="8" name="AutoShape 13"/>
          <p:cNvSpPr>
            <a:spLocks noChangeArrowheads="1"/>
          </p:cNvSpPr>
          <p:nvPr/>
        </p:nvSpPr>
        <p:spPr bwMode="auto">
          <a:xfrm>
            <a:off x="811949" y="2801826"/>
            <a:ext cx="4293654" cy="115082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sv-SE" altLang="zh-CN" sz="1350" b="1" dirty="0">
                <a:ea typeface="宋体" panose="02010600030101010101" pitchFamily="2" charset="-122"/>
              </a:rPr>
              <a:t>var fruit=[ "apple", "orange", "peach","banana"]; </a:t>
            </a:r>
          </a:p>
          <a:p>
            <a:pPr>
              <a:lnSpc>
                <a:spcPct val="130000"/>
              </a:lnSpc>
              <a:defRPr/>
            </a:pPr>
            <a:r>
              <a:rPr lang="sv-SE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for(var i in fruit){</a:t>
            </a:r>
          </a:p>
          <a:p>
            <a:pPr>
              <a:lnSpc>
                <a:spcPct val="130000"/>
              </a:lnSpc>
              <a:defRPr/>
            </a:pPr>
            <a:r>
              <a:rPr lang="sv-SE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       document.write(fruit[i]+"&lt;br/&gt;");</a:t>
            </a:r>
          </a:p>
          <a:p>
            <a:pPr>
              <a:lnSpc>
                <a:spcPct val="130000"/>
              </a:lnSpc>
              <a:defRPr/>
            </a:pPr>
            <a:r>
              <a:rPr lang="sv-SE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}</a:t>
            </a:r>
            <a:endParaRPr lang="en-US" altLang="zh-CN" sz="1350" b="1" dirty="0">
              <a:ea typeface="宋体" panose="02010600030101010101" pitchFamily="2" charset="-122"/>
            </a:endParaRPr>
          </a:p>
        </p:txBody>
      </p:sp>
      <p:pic>
        <p:nvPicPr>
          <p:cNvPr id="29698" name="Picture 2" descr="图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770387"/>
            <a:ext cx="2571755" cy="117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82AD05-8101-49E0-BBF2-568BA2CD9C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" y="1361440"/>
            <a:ext cx="9144000" cy="2232025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0" y="1599565"/>
            <a:ext cx="5252720" cy="1293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75790" y="189293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/>
            <a:r>
              <a:rPr lang="zh-CN" altLang="en-US" sz="4000" b="1" kern="1400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线上线下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16873" y="2835910"/>
            <a:ext cx="3383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平台预习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B66B5-358F-443F-93EB-E1D7EC3F54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核心语法</a:t>
            </a:r>
            <a:r>
              <a:rPr lang="en-US" altLang="zh-CN" dirty="0"/>
              <a:t>—</a:t>
            </a:r>
            <a:r>
              <a:rPr lang="zh-CN" altLang="en-US" dirty="0"/>
              <a:t>循环中断</a:t>
            </a:r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break</a:t>
            </a:r>
          </a:p>
          <a:p>
            <a:r>
              <a:rPr lang="en-US" altLang="zh-CN"/>
              <a:t>continue</a:t>
            </a:r>
            <a:endParaRPr lang="zh-CN" altLang="en-US" dirty="0"/>
          </a:p>
        </p:txBody>
      </p:sp>
      <p:sp>
        <p:nvSpPr>
          <p:cNvPr id="4" name="AutoShape 9"/>
          <p:cNvSpPr>
            <a:spLocks noChangeArrowheads="1"/>
          </p:cNvSpPr>
          <p:nvPr/>
        </p:nvSpPr>
        <p:spPr bwMode="auto">
          <a:xfrm>
            <a:off x="1204927" y="1461803"/>
            <a:ext cx="3750469" cy="250119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&lt;script type="text/javascript"&gt;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var i=0;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for(i=0;i&lt;=5;i++){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	if(i==3){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             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break;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   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}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document.write("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这个数字是：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"+i+"&lt;br/&gt;");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}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&lt;/script&gt;</a:t>
            </a:r>
            <a:endParaRPr lang="en-US" altLang="zh-CN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1199574" y="1908242"/>
            <a:ext cx="3750469" cy="2501198"/>
          </a:xfrm>
          <a:prstGeom prst="roundRect">
            <a:avLst>
              <a:gd name="adj" fmla="val 182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&lt;script type="text/javascript"&gt;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var i=0;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for(i=0;i&lt;=5;i++){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	if(i==3){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             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continue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;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 }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document.write("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这个数字是：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"+i+"&lt;br/&gt;");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}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&lt;/script&gt;</a:t>
            </a:r>
            <a:endParaRPr lang="en-US" altLang="zh-CN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70" y="1587288"/>
            <a:ext cx="2557910" cy="11671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163" y="2881654"/>
            <a:ext cx="2557910" cy="140052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49FAD1-19DF-4BDC-9B53-62F4F0C2E2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核心语法</a:t>
            </a:r>
            <a:r>
              <a:rPr lang="en-US" altLang="zh-CN"/>
              <a:t>—</a:t>
            </a:r>
            <a:r>
              <a:rPr lang="zh-CN" altLang="en-US"/>
              <a:t>注释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单行注释以 </a:t>
            </a:r>
            <a:r>
              <a:rPr lang="en-US" altLang="zh-CN" dirty="0"/>
              <a:t>// </a:t>
            </a:r>
            <a:r>
              <a:rPr lang="zh-CN" altLang="en-US" dirty="0"/>
              <a:t>开始，以行末结束</a:t>
            </a:r>
          </a:p>
          <a:p>
            <a:endParaRPr lang="zh-CN" altLang="en-US" dirty="0"/>
          </a:p>
        </p:txBody>
      </p:sp>
      <p:sp>
        <p:nvSpPr>
          <p:cNvPr id="29699" name="AutoShape 7"/>
          <p:cNvSpPr>
            <a:spLocks noChangeArrowheads="1"/>
          </p:cNvSpPr>
          <p:nvPr/>
        </p:nvSpPr>
        <p:spPr bwMode="auto">
          <a:xfrm>
            <a:off x="1250553" y="1563090"/>
            <a:ext cx="5598319" cy="33727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alert("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恭喜你！注册会员成功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"); //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在页同上弹出注册会员成功的提示框</a:t>
            </a:r>
          </a:p>
        </p:txBody>
      </p:sp>
      <p:sp>
        <p:nvSpPr>
          <p:cNvPr id="29700" name="AutoShape 9"/>
          <p:cNvSpPr>
            <a:spLocks noChangeArrowheads="1"/>
          </p:cNvSpPr>
          <p:nvPr/>
        </p:nvSpPr>
        <p:spPr bwMode="auto">
          <a:xfrm>
            <a:off x="1250553" y="2849500"/>
            <a:ext cx="5625703" cy="115082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/*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使用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for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循环运行“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document.write("&lt;h3&gt;Hello World&lt;/h3&gt;");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”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5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次</a:t>
            </a: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使用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document.write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在页面上输出“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Hello World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” </a:t>
            </a: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*/</a:t>
            </a:r>
            <a:endParaRPr lang="en-US" altLang="zh-CN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29702" name="矩形 8"/>
          <p:cNvSpPr>
            <a:spLocks noChangeArrowheads="1"/>
          </p:cNvSpPr>
          <p:nvPr/>
        </p:nvSpPr>
        <p:spPr bwMode="auto">
          <a:xfrm>
            <a:off x="1250553" y="2105822"/>
            <a:ext cx="5786438" cy="66913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57175" indent="-257175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1950" b="1" dirty="0">
                <a:ea typeface="微软雅黑" panose="020B0503020204020204" pitchFamily="34" charset="-122"/>
              </a:rPr>
              <a:t>多行注释以 </a:t>
            </a:r>
            <a:r>
              <a:rPr lang="en-US" altLang="zh-CN" sz="1950" b="1" dirty="0">
                <a:ea typeface="微软雅黑" panose="020B0503020204020204" pitchFamily="34" charset="-122"/>
              </a:rPr>
              <a:t>/* </a:t>
            </a:r>
            <a:r>
              <a:rPr lang="zh-CN" altLang="en-US" sz="1950" b="1" dirty="0">
                <a:ea typeface="微软雅黑" panose="020B0503020204020204" pitchFamily="34" charset="-122"/>
              </a:rPr>
              <a:t>开始，以 *</a:t>
            </a:r>
            <a:r>
              <a:rPr lang="en-US" altLang="zh-CN" sz="1950" b="1" dirty="0">
                <a:ea typeface="微软雅黑" panose="020B0503020204020204" pitchFamily="34" charset="-122"/>
              </a:rPr>
              <a:t>/ </a:t>
            </a:r>
            <a:r>
              <a:rPr lang="zh-CN" altLang="en-US" sz="1950" b="1" dirty="0">
                <a:ea typeface="微软雅黑" panose="020B0503020204020204" pitchFamily="34" charset="-122"/>
              </a:rPr>
              <a:t>结束，符号 </a:t>
            </a:r>
            <a:r>
              <a:rPr lang="en-US" altLang="zh-CN" sz="1950" b="1" dirty="0">
                <a:ea typeface="微软雅黑" panose="020B0503020204020204" pitchFamily="34" charset="-122"/>
              </a:rPr>
              <a:t>/*…… */ </a:t>
            </a:r>
            <a:r>
              <a:rPr lang="zh-CN" altLang="en-US" sz="1950" b="1" dirty="0">
                <a:ea typeface="微软雅黑" panose="020B0503020204020204" pitchFamily="34" charset="-122"/>
              </a:rPr>
              <a:t>指示中间的语句是该程序中的注释</a:t>
            </a:r>
          </a:p>
        </p:txBody>
      </p:sp>
      <p:sp>
        <p:nvSpPr>
          <p:cNvPr id="14" name="TextBox 65">
            <a:extLst>
              <a:ext uri="{FF2B5EF4-FFF2-40B4-BE49-F238E27FC236}">
                <a16:creationId xmlns:a16="http://schemas.microsoft.com/office/drawing/2014/main" id="{4FD52750-28CF-45D0-904F-6436EBA0C115}"/>
              </a:ext>
            </a:extLst>
          </p:cNvPr>
          <p:cNvSpPr txBox="1"/>
          <p:nvPr/>
        </p:nvSpPr>
        <p:spPr>
          <a:xfrm>
            <a:off x="436746" y="1819338"/>
            <a:ext cx="436880" cy="245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示例</a:t>
            </a:r>
          </a:p>
        </p:txBody>
      </p:sp>
      <p:pic>
        <p:nvPicPr>
          <p:cNvPr id="15" name="图片 14" descr="C:\Users\Lenovo\Desktop\icon\电脑.png电脑">
            <a:extLst>
              <a:ext uri="{FF2B5EF4-FFF2-40B4-BE49-F238E27FC236}">
                <a16:creationId xmlns:a16="http://schemas.microsoft.com/office/drawing/2014/main" id="{9068F0ED-470A-42EE-8236-38CC7E24B3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5486" y="1532953"/>
            <a:ext cx="279400" cy="278765"/>
          </a:xfrm>
          <a:prstGeom prst="rect">
            <a:avLst/>
          </a:prstGeom>
        </p:spPr>
      </p:pic>
      <p:sp>
        <p:nvSpPr>
          <p:cNvPr id="16" name="TextBox 65">
            <a:extLst>
              <a:ext uri="{FF2B5EF4-FFF2-40B4-BE49-F238E27FC236}">
                <a16:creationId xmlns:a16="http://schemas.microsoft.com/office/drawing/2014/main" id="{ACC3B7A0-5348-4A5C-AFA6-288FDFE8E49D}"/>
              </a:ext>
            </a:extLst>
          </p:cNvPr>
          <p:cNvSpPr txBox="1"/>
          <p:nvPr/>
        </p:nvSpPr>
        <p:spPr>
          <a:xfrm>
            <a:off x="395536" y="3182172"/>
            <a:ext cx="436880" cy="245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示例</a:t>
            </a:r>
          </a:p>
        </p:txBody>
      </p:sp>
      <p:pic>
        <p:nvPicPr>
          <p:cNvPr id="17" name="图片 16" descr="C:\Users\Lenovo\Desktop\icon\电脑.png电脑">
            <a:extLst>
              <a:ext uri="{FF2B5EF4-FFF2-40B4-BE49-F238E27FC236}">
                <a16:creationId xmlns:a16="http://schemas.microsoft.com/office/drawing/2014/main" id="{EBB9EB50-B9F3-4E9C-AA2D-879D50519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4276" y="2895787"/>
            <a:ext cx="279400" cy="27876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B0AEF4-75A8-42D2-B328-F8600ECD35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核心语法</a:t>
            </a:r>
            <a:r>
              <a:rPr lang="en-US" altLang="zh-CN" dirty="0"/>
              <a:t>—</a:t>
            </a:r>
            <a:r>
              <a:rPr lang="zh-CN" altLang="en-US" dirty="0"/>
              <a:t>常用的输入</a:t>
            </a:r>
            <a:r>
              <a:rPr lang="en-US" altLang="zh-CN" dirty="0"/>
              <a:t>/</a:t>
            </a:r>
            <a:r>
              <a:rPr lang="zh-CN" altLang="en-US" dirty="0"/>
              <a:t>输出</a:t>
            </a:r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alert()</a:t>
            </a:r>
          </a:p>
          <a:p>
            <a:endParaRPr lang="en-US" altLang="zh-CN" dirty="0"/>
          </a:p>
          <a:p>
            <a:r>
              <a:rPr lang="en-US" altLang="zh-CN" dirty="0"/>
              <a:t>prompt()</a:t>
            </a: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1187624" y="1528533"/>
            <a:ext cx="2554055" cy="42203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nb-NO" altLang="en-US" b="1" dirty="0">
                <a:solidFill>
                  <a:schemeClr val="accent5">
                    <a:lumMod val="10000"/>
                  </a:schemeClr>
                </a:solidFill>
              </a:rPr>
              <a:t>alert("提示信息");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1173898" y="2364215"/>
            <a:ext cx="5076564" cy="113903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prompt("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</a:rPr>
              <a:t>提示信息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", 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</a:rPr>
              <a:t>输入框的默认信息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");</a:t>
            </a: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prompt("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</a:rPr>
              <a:t>请输入你喜欢的颜色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","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</a:rPr>
              <a:t>红色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");</a:t>
            </a: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prompt("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</a:rPr>
              <a:t>请输入你喜欢的颜色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","");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13" name="TextBox 65">
            <a:extLst>
              <a:ext uri="{FF2B5EF4-FFF2-40B4-BE49-F238E27FC236}">
                <a16:creationId xmlns:a16="http://schemas.microsoft.com/office/drawing/2014/main" id="{0A597900-4F57-4CAE-BB34-69702522BD2B}"/>
              </a:ext>
            </a:extLst>
          </p:cNvPr>
          <p:cNvSpPr txBox="1"/>
          <p:nvPr/>
        </p:nvSpPr>
        <p:spPr>
          <a:xfrm>
            <a:off x="318696" y="1795795"/>
            <a:ext cx="436880" cy="245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语法</a:t>
            </a:r>
          </a:p>
        </p:txBody>
      </p:sp>
      <p:pic>
        <p:nvPicPr>
          <p:cNvPr id="14" name="图片 13" descr="C:\Users\Lenovo\Desktop\icon\书籍.png书籍">
            <a:extLst>
              <a:ext uri="{FF2B5EF4-FFF2-40B4-BE49-F238E27FC236}">
                <a16:creationId xmlns:a16="http://schemas.microsoft.com/office/drawing/2014/main" id="{FE8BA458-8703-4111-BF96-D1A4AEA7FC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9973" y="1491630"/>
            <a:ext cx="314325" cy="314325"/>
          </a:xfrm>
          <a:prstGeom prst="rect">
            <a:avLst/>
          </a:prstGeom>
        </p:spPr>
      </p:pic>
      <p:sp>
        <p:nvSpPr>
          <p:cNvPr id="15" name="TextBox 65">
            <a:extLst>
              <a:ext uri="{FF2B5EF4-FFF2-40B4-BE49-F238E27FC236}">
                <a16:creationId xmlns:a16="http://schemas.microsoft.com/office/drawing/2014/main" id="{134E722F-F298-4E06-B918-2C24A94D640B}"/>
              </a:ext>
            </a:extLst>
          </p:cNvPr>
          <p:cNvSpPr txBox="1"/>
          <p:nvPr/>
        </p:nvSpPr>
        <p:spPr>
          <a:xfrm>
            <a:off x="323528" y="2659891"/>
            <a:ext cx="436880" cy="245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语法</a:t>
            </a:r>
          </a:p>
        </p:txBody>
      </p:sp>
      <p:pic>
        <p:nvPicPr>
          <p:cNvPr id="16" name="图片 15" descr="C:\Users\Lenovo\Desktop\icon\书籍.png书籍">
            <a:extLst>
              <a:ext uri="{FF2B5EF4-FFF2-40B4-BE49-F238E27FC236}">
                <a16:creationId xmlns:a16="http://schemas.microsoft.com/office/drawing/2014/main" id="{A43BF6D2-8623-4D3C-967F-41CB0E160D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4805" y="2355726"/>
            <a:ext cx="314325" cy="31432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A5B9D7-0780-4FD5-B3A6-860C9D2B9D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核心语法</a:t>
            </a:r>
            <a:r>
              <a:rPr lang="en-US" altLang="zh-CN" dirty="0"/>
              <a:t>—</a:t>
            </a:r>
            <a:r>
              <a:rPr lang="zh-CN" altLang="en-US" dirty="0"/>
              <a:t>语法约定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代码区分大小写</a:t>
            </a:r>
            <a:endParaRPr lang="en-US" altLang="zh-CN"/>
          </a:p>
          <a:p>
            <a:r>
              <a:rPr lang="zh-CN" altLang="en-US"/>
              <a:t>变量、对象和函数的名称</a:t>
            </a:r>
            <a:endParaRPr lang="en-US" altLang="zh-CN"/>
          </a:p>
          <a:p>
            <a:r>
              <a:rPr lang="zh-CN" altLang="en-US"/>
              <a:t>分号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05F77B8-99E8-4FE1-B970-9211D6DB2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1</a:t>
            </a:r>
            <a:r>
              <a:rPr lang="zh-CN" altLang="en-US" dirty="0"/>
              <a:t>：统计字符串的个数</a:t>
            </a:r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需求说明</a:t>
            </a:r>
            <a:endParaRPr lang="en-US" altLang="zh-CN" dirty="0"/>
          </a:p>
          <a:p>
            <a:pPr lvl="1"/>
            <a:r>
              <a:rPr lang="zh-CN" altLang="en-US" dirty="0"/>
              <a:t>统计包含“</a:t>
            </a:r>
            <a:r>
              <a:rPr lang="en-US" altLang="en-US" dirty="0"/>
              <a:t>a</a:t>
            </a:r>
            <a:r>
              <a:rPr lang="zh-CN" altLang="en-US" dirty="0"/>
              <a:t>”或“</a:t>
            </a:r>
            <a:r>
              <a:rPr lang="en-US" altLang="en-US" dirty="0"/>
              <a:t>A</a:t>
            </a:r>
            <a:r>
              <a:rPr lang="zh-CN" altLang="en-US" dirty="0"/>
              <a:t>”的字符串的个数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29698" name="Picture 2" descr="F:\2016年工作\ACCP8.0产品开发\jQuery\案例源码\chapter01\Chapter01截图\图1.1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5" y="1923678"/>
            <a:ext cx="3209309" cy="221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C8BC063-987B-4958-8DCD-53D9BC1CA913}"/>
              </a:ext>
            </a:extLst>
          </p:cNvPr>
          <p:cNvGrpSpPr/>
          <p:nvPr/>
        </p:nvGrpSpPr>
        <p:grpSpPr>
          <a:xfrm>
            <a:off x="193095" y="1010095"/>
            <a:ext cx="462122" cy="618300"/>
            <a:chOff x="193095" y="1010095"/>
            <a:chExt cx="462122" cy="618300"/>
          </a:xfrm>
        </p:grpSpPr>
        <p:sp>
          <p:nvSpPr>
            <p:cNvPr id="12" name="TextBox 65">
              <a:extLst>
                <a:ext uri="{FF2B5EF4-FFF2-40B4-BE49-F238E27FC236}">
                  <a16:creationId xmlns:a16="http://schemas.microsoft.com/office/drawing/2014/main" id="{23D15929-1F6C-44B0-89DF-4205496C9E43}"/>
                </a:ext>
              </a:extLst>
            </p:cNvPr>
            <p:cNvSpPr txBox="1"/>
            <p:nvPr/>
          </p:nvSpPr>
          <p:spPr>
            <a:xfrm>
              <a:off x="218337" y="138328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练习</a:t>
              </a:r>
            </a:p>
          </p:txBody>
        </p:sp>
        <p:pic>
          <p:nvPicPr>
            <p:cNvPr id="13" name="图片 12" descr="C:\Users\Lenovo\Desktop\icon\鼠标-2.png鼠标-2">
              <a:extLst>
                <a:ext uri="{FF2B5EF4-FFF2-40B4-BE49-F238E27FC236}">
                  <a16:creationId xmlns:a16="http://schemas.microsoft.com/office/drawing/2014/main" id="{FFBC178B-A0B0-43EA-9F4C-0BDED6C86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93095" y="1010095"/>
              <a:ext cx="400050" cy="400050"/>
            </a:xfrm>
            <a:prstGeom prst="rect">
              <a:avLst/>
            </a:prstGeom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EFC928-7CFB-4FC1-BBC6-3144CB35F3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grpSp>
        <p:nvGrpSpPr>
          <p:cNvPr id="45061" name="组合 29"/>
          <p:cNvGrpSpPr/>
          <p:nvPr/>
        </p:nvGrpSpPr>
        <p:grpSpPr bwMode="auto">
          <a:xfrm>
            <a:off x="2536032" y="2411017"/>
            <a:ext cx="4446985" cy="1544241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/>
            </a:p>
          </p:txBody>
        </p:sp>
        <p:grpSp>
          <p:nvGrpSpPr>
            <p:cNvPr id="45063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45064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350"/>
                </a:p>
              </p:txBody>
            </p:sp>
            <p:grpSp>
              <p:nvGrpSpPr>
                <p:cNvPr id="45069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4" y="2928889"/>
                    <a:ext cx="4713413" cy="67399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89100">
                    <a:spAutoFit/>
                  </a:bodyPr>
                  <a:lstStyle/>
                  <a:p>
                    <a:pPr algn="ctr" eaLnBrk="0" hangingPunct="0">
                      <a:defRPr/>
                    </a:pPr>
                    <a:r>
                      <a:rPr lang="zh-CN" altLang="en-US" sz="2400" b="1" kern="0" spc="225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2400" b="1" kern="0" spc="225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</p:grpSp>
          </p:grpSp>
          <p:grpSp>
            <p:nvGrpSpPr>
              <p:cNvPr id="45065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350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350"/>
                </a:p>
              </p:txBody>
            </p:sp>
          </p:grp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8B7E84-71C7-4477-9E02-22DE982F2C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程序调试</a:t>
            </a:r>
            <a:endParaRPr lang="zh-CN" altLang="en-US" dirty="0"/>
          </a:p>
        </p:txBody>
      </p:sp>
      <p:sp>
        <p:nvSpPr>
          <p:cNvPr id="348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Chrome</a:t>
            </a:r>
            <a:r>
              <a:rPr lang="zh-CN" altLang="en-US" dirty="0"/>
              <a:t>开发人员工具</a:t>
            </a:r>
            <a:endParaRPr lang="en-US" altLang="zh-CN" dirty="0"/>
          </a:p>
          <a:p>
            <a:pPr lvl="1"/>
            <a:r>
              <a:rPr lang="zh-CN" altLang="en-US" dirty="0"/>
              <a:t>停止断点调试</a:t>
            </a:r>
          </a:p>
          <a:p>
            <a:pPr lvl="1"/>
            <a:r>
              <a:rPr lang="zh-CN" altLang="en-US" dirty="0"/>
              <a:t>单步调试，不进入函数体内部</a:t>
            </a:r>
          </a:p>
          <a:p>
            <a:pPr lvl="1"/>
            <a:r>
              <a:rPr lang="zh-CN" altLang="en-US" dirty="0"/>
              <a:t>单步调试，进入函数体内部</a:t>
            </a:r>
          </a:p>
          <a:p>
            <a:pPr lvl="1"/>
            <a:r>
              <a:rPr lang="zh-CN" altLang="en-US" dirty="0"/>
              <a:t>跳出当前函数</a:t>
            </a:r>
          </a:p>
          <a:p>
            <a:pPr lvl="1"/>
            <a:r>
              <a:rPr lang="zh-CN" altLang="en-US" dirty="0"/>
              <a:t>禁用所有的断点，不做任何调试</a:t>
            </a:r>
          </a:p>
          <a:p>
            <a:r>
              <a:rPr lang="en-US" altLang="zh-CN" dirty="0"/>
              <a:t>alert()</a:t>
            </a:r>
            <a:r>
              <a:rPr lang="en-US" altLang="zh-CN" dirty="0" err="1"/>
              <a:t>方法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34B37A8-D3CB-4E91-AD25-D57437A8ABA7}"/>
              </a:ext>
            </a:extLst>
          </p:cNvPr>
          <p:cNvGrpSpPr/>
          <p:nvPr/>
        </p:nvGrpSpPr>
        <p:grpSpPr>
          <a:xfrm>
            <a:off x="2542758" y="4425880"/>
            <a:ext cx="4032448" cy="376467"/>
            <a:chOff x="1403648" y="3795886"/>
            <a:chExt cx="5714808" cy="331027"/>
          </a:xfrm>
        </p:grpSpPr>
        <p:sp>
          <p:nvSpPr>
            <p:cNvPr id="14" name="圆角矩形 14">
              <a:extLst>
                <a:ext uri="{FF2B5EF4-FFF2-40B4-BE49-F238E27FC236}">
                  <a16:creationId xmlns:a16="http://schemas.microsoft.com/office/drawing/2014/main" id="{299566D4-EEF6-4DDD-8ACF-77DF5FF96883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5">
              <a:extLst>
                <a:ext uri="{FF2B5EF4-FFF2-40B4-BE49-F238E27FC236}">
                  <a16:creationId xmlns:a16="http://schemas.microsoft.com/office/drawing/2014/main" id="{FB7C84FD-239D-4CFF-8494-C46352453A8F}"/>
                </a:ext>
              </a:extLst>
            </p:cNvPr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6" name="Picture 8" descr="说话气泡new">
              <a:extLst>
                <a:ext uri="{FF2B5EF4-FFF2-40B4-BE49-F238E27FC236}">
                  <a16:creationId xmlns:a16="http://schemas.microsoft.com/office/drawing/2014/main" id="{694016F1-6F72-43AF-9582-400CB0A1F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419FE4D-64B4-44B7-B2E6-2A4DB3F7C426}"/>
                </a:ext>
              </a:extLst>
            </p:cNvPr>
            <p:cNvSpPr txBox="1"/>
            <p:nvPr/>
          </p:nvSpPr>
          <p:spPr bwMode="auto">
            <a:xfrm>
              <a:off x="2962522" y="3829223"/>
              <a:ext cx="3467198" cy="29769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：程序调试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107D0E-479F-4DB1-A131-4BB0831E83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2</a:t>
            </a:r>
            <a:r>
              <a:rPr lang="zh-CN" altLang="en-US" dirty="0"/>
              <a:t>：调试程序</a:t>
            </a:r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677545" y="1015365"/>
            <a:ext cx="8358951" cy="3394075"/>
          </a:xfrm>
        </p:spPr>
        <p:txBody>
          <a:bodyPr/>
          <a:lstStyle/>
          <a:p>
            <a:r>
              <a:rPr lang="zh-CN" altLang="en-US" dirty="0"/>
              <a:t>需求说明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alert()</a:t>
            </a:r>
            <a:r>
              <a:rPr lang="zh-CN" altLang="en-US" dirty="0"/>
              <a:t>和</a:t>
            </a:r>
            <a:r>
              <a:rPr lang="en-US" altLang="zh-CN" dirty="0" err="1"/>
              <a:t>Chorme</a:t>
            </a:r>
            <a:r>
              <a:rPr lang="zh-CN" altLang="en-US" dirty="0"/>
              <a:t>开发人员工具相结合的方式</a:t>
            </a:r>
            <a:r>
              <a:rPr lang="en-US" altLang="zh-CN" dirty="0" err="1"/>
              <a:t>调试程序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30" y="1879629"/>
            <a:ext cx="3612575" cy="155621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15" y="1878636"/>
            <a:ext cx="3425426" cy="15689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30" y="3531728"/>
            <a:ext cx="2558032" cy="1536764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75170F2-4E19-4479-9FE0-D5A90BD7FD74}"/>
              </a:ext>
            </a:extLst>
          </p:cNvPr>
          <p:cNvGrpSpPr/>
          <p:nvPr/>
        </p:nvGrpSpPr>
        <p:grpSpPr>
          <a:xfrm>
            <a:off x="194156" y="1131590"/>
            <a:ext cx="436880" cy="532130"/>
            <a:chOff x="338411" y="1419622"/>
            <a:chExt cx="436880" cy="532130"/>
          </a:xfrm>
        </p:grpSpPr>
        <p:sp>
          <p:nvSpPr>
            <p:cNvPr id="19" name="TextBox 65">
              <a:extLst>
                <a:ext uri="{FF2B5EF4-FFF2-40B4-BE49-F238E27FC236}">
                  <a16:creationId xmlns:a16="http://schemas.microsoft.com/office/drawing/2014/main" id="{64390998-4C00-4C8B-B572-B1B49453BB7A}"/>
                </a:ext>
              </a:extLst>
            </p:cNvPr>
            <p:cNvSpPr txBox="1"/>
            <p:nvPr/>
          </p:nvSpPr>
          <p:spPr>
            <a:xfrm>
              <a:off x="338411" y="1706642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指导</a:t>
              </a:r>
            </a:p>
          </p:txBody>
        </p:sp>
        <p:pic>
          <p:nvPicPr>
            <p:cNvPr id="20" name="图片 19" descr="C:\Users\Lenovo\Desktop\icon\作业指导书.png作业指导书">
              <a:extLst>
                <a:ext uri="{FF2B5EF4-FFF2-40B4-BE49-F238E27FC236}">
                  <a16:creationId xmlns:a16="http://schemas.microsoft.com/office/drawing/2014/main" id="{4F1B7BB6-DD02-42B5-AAE7-B6E961FD1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12706" y="1419622"/>
              <a:ext cx="288290" cy="280035"/>
            </a:xfrm>
            <a:prstGeom prst="rect">
              <a:avLst/>
            </a:prstGeom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09CDD88-EBE7-4CB8-869E-2B92CBC565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27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grpSp>
        <p:nvGrpSpPr>
          <p:cNvPr id="48133" name="组合 29"/>
          <p:cNvGrpSpPr/>
          <p:nvPr/>
        </p:nvGrpSpPr>
        <p:grpSpPr bwMode="auto">
          <a:xfrm>
            <a:off x="2536032" y="2411017"/>
            <a:ext cx="4446985" cy="1544241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/>
            </a:p>
          </p:txBody>
        </p:sp>
        <p:grpSp>
          <p:nvGrpSpPr>
            <p:cNvPr id="48135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48136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350"/>
                </a:p>
              </p:txBody>
            </p:sp>
            <p:grpSp>
              <p:nvGrpSpPr>
                <p:cNvPr id="48141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4" y="2928889"/>
                    <a:ext cx="4713413" cy="67399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89100">
                    <a:spAutoFit/>
                  </a:bodyPr>
                  <a:lstStyle/>
                  <a:p>
                    <a:pPr algn="ctr" eaLnBrk="0" hangingPunct="0">
                      <a:defRPr/>
                    </a:pPr>
                    <a:r>
                      <a:rPr lang="zh-CN" altLang="en-US" sz="2400" b="1" kern="0" spc="225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2400" b="1" kern="0" spc="225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</p:grpSp>
          </p:grpSp>
          <p:grpSp>
            <p:nvGrpSpPr>
              <p:cNvPr id="48137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350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350"/>
                </a:p>
              </p:txBody>
            </p:sp>
          </p:grp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5784471-4853-45C9-BC1B-FAA74DA2D7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什么是函数</a:t>
            </a:r>
            <a:endParaRPr lang="zh-CN" altLang="en-US" dirty="0"/>
          </a:p>
        </p:txBody>
      </p:sp>
      <p:sp>
        <p:nvSpPr>
          <p:cNvPr id="4" name="Rectangle 3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函数的含义：类似于</a:t>
            </a:r>
            <a:r>
              <a:rPr lang="en-US" altLang="zh-CN"/>
              <a:t>Java</a:t>
            </a:r>
            <a:r>
              <a:rPr lang="zh-CN" altLang="en-US"/>
              <a:t>中的方法，是完成特定任务的代码语句块</a:t>
            </a:r>
            <a:endParaRPr lang="en-US" altLang="zh-CN"/>
          </a:p>
          <a:p>
            <a:r>
              <a:rPr lang="zh-CN" altLang="en-US"/>
              <a:t>使用更简单：不用定义属于某个类，直接使用</a:t>
            </a:r>
            <a:endParaRPr lang="en-US" altLang="zh-CN"/>
          </a:p>
          <a:p>
            <a:r>
              <a:rPr lang="zh-CN" altLang="en-US"/>
              <a:t>函数分类：系统函数和自定义函数</a:t>
            </a: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6E782E-82C6-46E0-B2A3-AE5E70EC0A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本章目标</a:t>
            </a:r>
            <a:endParaRPr lang="zh-CN" altLang="en-US" dirty="0"/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掌握</a:t>
            </a:r>
            <a:r>
              <a:rPr lang="en-US" altLang="zh-CN" dirty="0"/>
              <a:t>JavaScript</a:t>
            </a:r>
            <a:r>
              <a:rPr lang="zh-CN" altLang="en-US" dirty="0"/>
              <a:t>的组成</a:t>
            </a:r>
          </a:p>
          <a:p>
            <a:r>
              <a:rPr lang="zh-CN" altLang="en-US" dirty="0"/>
              <a:t>掌握</a:t>
            </a:r>
            <a:r>
              <a:rPr lang="en-US" altLang="zh-CN" dirty="0"/>
              <a:t>JavaScript</a:t>
            </a:r>
            <a:r>
              <a:rPr lang="zh-CN" altLang="en-US" dirty="0"/>
              <a:t>的基本语法</a:t>
            </a:r>
          </a:p>
          <a:p>
            <a:r>
              <a:rPr lang="zh-CN" altLang="en-US" dirty="0"/>
              <a:t>会定义和使用函数</a:t>
            </a:r>
          </a:p>
          <a:p>
            <a:r>
              <a:rPr lang="zh-CN" altLang="en-US" dirty="0"/>
              <a:t>会使用工具进行代码调试</a:t>
            </a:r>
          </a:p>
        </p:txBody>
      </p:sp>
      <p:pic>
        <p:nvPicPr>
          <p:cNvPr id="5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751" y="1295299"/>
            <a:ext cx="535781" cy="53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591" y="1775289"/>
            <a:ext cx="535781" cy="539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552" y="2320429"/>
            <a:ext cx="535781" cy="539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meng.zhang\Desktop\ACCP7.0模版图标规范\啊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223" y="1834653"/>
            <a:ext cx="48220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C:\Users\meng.zhang\Desktop\ACCP7.0模版图标规范\是.png">
            <a:extLst>
              <a:ext uri="{FF2B5EF4-FFF2-40B4-BE49-F238E27FC236}">
                <a16:creationId xmlns:a16="http://schemas.microsoft.com/office/drawing/2014/main" id="{24FBC8B2-29FE-4AF3-A5C8-4BC0BDB8A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823086"/>
            <a:ext cx="535781" cy="53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2A4D11-704D-4A53-8A1F-FA3ACAC702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常用系统函数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8128290-8418-4F37-A503-A206A2A6F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/>
          <a:p>
            <a:pPr>
              <a:buSzPct val="100000"/>
            </a:pPr>
            <a:r>
              <a:rPr lang="en-US" altLang="zh-CN" dirty="0" err="1"/>
              <a:t>parseInt</a:t>
            </a:r>
            <a:r>
              <a:rPr lang="en-US" altLang="zh-CN" dirty="0"/>
              <a:t> (</a:t>
            </a:r>
            <a:r>
              <a:rPr lang="zh-CN" altLang="zh-CN" dirty="0"/>
              <a:t>"</a:t>
            </a:r>
            <a:r>
              <a:rPr lang="zh-CN" altLang="en-US" dirty="0"/>
              <a:t>字符串</a:t>
            </a:r>
            <a:r>
              <a:rPr lang="zh-CN" altLang="zh-CN" dirty="0"/>
              <a:t>"</a:t>
            </a:r>
            <a:r>
              <a:rPr lang="en-US" altLang="zh-CN" dirty="0"/>
              <a:t>)</a:t>
            </a:r>
          </a:p>
          <a:p>
            <a:pPr lvl="1"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b="1" dirty="0"/>
              <a:t>将字符串转换为整型数字 </a:t>
            </a:r>
          </a:p>
          <a:p>
            <a:pPr lvl="1"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b="1" dirty="0"/>
              <a:t>如</a:t>
            </a:r>
            <a:r>
              <a:rPr lang="en-US" altLang="zh-CN" b="1" dirty="0"/>
              <a:t>: </a:t>
            </a:r>
            <a:r>
              <a:rPr lang="en-US" altLang="zh-CN" b="1" dirty="0" err="1"/>
              <a:t>parseInt</a:t>
            </a:r>
            <a:r>
              <a:rPr lang="en-US" altLang="zh-CN" b="1" dirty="0"/>
              <a:t> (</a:t>
            </a:r>
            <a:r>
              <a:rPr lang="zh-CN" altLang="zh-CN" b="1" dirty="0"/>
              <a:t>"</a:t>
            </a:r>
            <a:r>
              <a:rPr lang="en-US" altLang="zh-CN" b="1" dirty="0"/>
              <a:t>86</a:t>
            </a:r>
            <a:r>
              <a:rPr lang="zh-CN" altLang="zh-CN" b="1" dirty="0"/>
              <a:t>"</a:t>
            </a:r>
            <a:r>
              <a:rPr lang="en-US" altLang="zh-CN" b="1" dirty="0"/>
              <a:t>)</a:t>
            </a:r>
            <a:r>
              <a:rPr lang="zh-CN" altLang="en-US" b="1" dirty="0"/>
              <a:t>将字符串“</a:t>
            </a:r>
            <a:r>
              <a:rPr lang="en-US" altLang="zh-CN" b="1" dirty="0"/>
              <a:t>86</a:t>
            </a:r>
            <a:r>
              <a:rPr lang="zh-CN" altLang="en-US" b="1" dirty="0"/>
              <a:t>“转换为整型值</a:t>
            </a:r>
            <a:r>
              <a:rPr lang="en-US" altLang="zh-CN" b="1" dirty="0"/>
              <a:t>86</a:t>
            </a:r>
          </a:p>
          <a:p>
            <a:pPr>
              <a:buSzPct val="100000"/>
            </a:pPr>
            <a:r>
              <a:rPr lang="en-US" altLang="zh-CN" dirty="0" err="1"/>
              <a:t>p</a:t>
            </a:r>
            <a:r>
              <a:rPr lang="en-US" altLang="en-US" dirty="0" err="1"/>
              <a:t>arseFloat</a:t>
            </a:r>
            <a:r>
              <a:rPr lang="en-US" altLang="zh-CN" dirty="0"/>
              <a:t>(</a:t>
            </a:r>
            <a:r>
              <a:rPr lang="zh-CN" altLang="zh-CN" dirty="0"/>
              <a:t>"</a:t>
            </a:r>
            <a:r>
              <a:rPr lang="zh-CN" altLang="en-US" dirty="0"/>
              <a:t>字符串</a:t>
            </a:r>
            <a:r>
              <a:rPr lang="zh-CN" altLang="zh-CN" dirty="0"/>
              <a:t>"</a:t>
            </a:r>
            <a:r>
              <a:rPr lang="en-US" altLang="zh-CN" dirty="0"/>
              <a:t>)</a:t>
            </a:r>
          </a:p>
          <a:p>
            <a:pPr lvl="1"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b="1" dirty="0"/>
              <a:t>将字符串转换为浮点型数字 </a:t>
            </a:r>
          </a:p>
          <a:p>
            <a:pPr lvl="1"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b="1" dirty="0"/>
              <a:t>如</a:t>
            </a:r>
            <a:r>
              <a:rPr lang="en-US" altLang="zh-CN" b="1" dirty="0"/>
              <a:t>: </a:t>
            </a:r>
            <a:r>
              <a:rPr lang="en-US" altLang="zh-CN" b="1" dirty="0" err="1"/>
              <a:t>parseFloat</a:t>
            </a:r>
            <a:r>
              <a:rPr lang="en-US" altLang="zh-CN" b="1" dirty="0"/>
              <a:t>(</a:t>
            </a:r>
            <a:r>
              <a:rPr lang="zh-CN" altLang="zh-CN" b="1" dirty="0"/>
              <a:t>"</a:t>
            </a:r>
            <a:r>
              <a:rPr lang="en-US" altLang="zh-CN" b="1" dirty="0"/>
              <a:t>34.45</a:t>
            </a:r>
            <a:r>
              <a:rPr lang="zh-CN" altLang="zh-CN" b="1" dirty="0"/>
              <a:t>"</a:t>
            </a:r>
            <a:r>
              <a:rPr lang="en-US" altLang="zh-CN" b="1" dirty="0"/>
              <a:t>)</a:t>
            </a:r>
            <a:r>
              <a:rPr lang="zh-CN" altLang="en-US" b="1" dirty="0"/>
              <a:t>将字符串“</a:t>
            </a:r>
            <a:r>
              <a:rPr lang="en-US" altLang="zh-CN" b="1" dirty="0"/>
              <a:t>34.45</a:t>
            </a:r>
            <a:r>
              <a:rPr lang="zh-CN" altLang="en-US" b="1" dirty="0"/>
              <a:t>“转换为浮点值</a:t>
            </a:r>
            <a:r>
              <a:rPr lang="en-US" altLang="zh-CN" b="1" dirty="0"/>
              <a:t>34.45</a:t>
            </a:r>
          </a:p>
          <a:p>
            <a:pPr>
              <a:buSzPct val="100000"/>
            </a:pPr>
            <a:r>
              <a:rPr lang="en-US" altLang="zh-CN" dirty="0" err="1"/>
              <a:t>isNaN</a:t>
            </a:r>
            <a:r>
              <a:rPr lang="en-US" altLang="zh-CN" dirty="0"/>
              <a:t>()</a:t>
            </a:r>
          </a:p>
          <a:p>
            <a:pPr lvl="1"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b="1" dirty="0"/>
              <a:t>用于检查其参数是否是非数字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1FE5D2D-7C19-438B-8973-C1C8F25B540E}"/>
              </a:ext>
            </a:extLst>
          </p:cNvPr>
          <p:cNvGrpSpPr/>
          <p:nvPr/>
        </p:nvGrpSpPr>
        <p:grpSpPr>
          <a:xfrm>
            <a:off x="2267744" y="4679116"/>
            <a:ext cx="4104456" cy="362784"/>
            <a:chOff x="1403648" y="3795886"/>
            <a:chExt cx="5714808" cy="331027"/>
          </a:xfrm>
        </p:grpSpPr>
        <p:sp>
          <p:nvSpPr>
            <p:cNvPr id="13" name="圆角矩形 14">
              <a:extLst>
                <a:ext uri="{FF2B5EF4-FFF2-40B4-BE49-F238E27FC236}">
                  <a16:creationId xmlns:a16="http://schemas.microsoft.com/office/drawing/2014/main" id="{4F90B357-CCD4-46BE-9039-1D0929F38492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5">
              <a:extLst>
                <a:ext uri="{FF2B5EF4-FFF2-40B4-BE49-F238E27FC236}">
                  <a16:creationId xmlns:a16="http://schemas.microsoft.com/office/drawing/2014/main" id="{C4DC9C35-6375-467B-9E58-D3E95CF6D489}"/>
                </a:ext>
              </a:extLst>
            </p:cNvPr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6" name="Picture 8" descr="说话气泡new">
              <a:extLst>
                <a:ext uri="{FF2B5EF4-FFF2-40B4-BE49-F238E27FC236}">
                  <a16:creationId xmlns:a16="http://schemas.microsoft.com/office/drawing/2014/main" id="{D66C5D76-A800-48EE-95EA-2BA8112D57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E4B2CE23-4D12-4AA2-853D-B62EC120626D}"/>
                </a:ext>
              </a:extLst>
            </p:cNvPr>
            <p:cNvSpPr txBox="1"/>
            <p:nvPr/>
          </p:nvSpPr>
          <p:spPr bwMode="auto">
            <a:xfrm>
              <a:off x="2630842" y="3829223"/>
              <a:ext cx="4130559" cy="297690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：类型转换函数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D4A6E2-7247-43E7-8A21-A1058AACAE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箭头连接符 14"/>
          <p:cNvCxnSpPr/>
          <p:nvPr/>
        </p:nvCxnSpPr>
        <p:spPr bwMode="auto">
          <a:xfrm flipV="1">
            <a:off x="4809227" y="1589192"/>
            <a:ext cx="482207" cy="107157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 bwMode="auto">
          <a:xfrm>
            <a:off x="4809227" y="1803506"/>
            <a:ext cx="482207" cy="160736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94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自定义函数</a:t>
            </a:r>
            <a:endParaRPr lang="zh-CN" altLang="en-US" dirty="0"/>
          </a:p>
        </p:txBody>
      </p:sp>
      <p:sp>
        <p:nvSpPr>
          <p:cNvPr id="3994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定义函数</a:t>
            </a:r>
            <a:endParaRPr lang="en-US" altLang="zh-CN" dirty="0"/>
          </a:p>
        </p:txBody>
      </p:sp>
      <p:sp>
        <p:nvSpPr>
          <p:cNvPr id="19" name="内容占位符 2"/>
          <p:cNvSpPr txBox="1"/>
          <p:nvPr/>
        </p:nvSpPr>
        <p:spPr bwMode="auto">
          <a:xfrm>
            <a:off x="1066880" y="3176101"/>
            <a:ext cx="6291263" cy="70592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  <a:defRPr sz="2600" b="1">
                <a:latin typeface="+mn-lt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u"/>
              <a:defRPr sz="2400" b="1">
                <a:latin typeface="+mn-lt"/>
                <a:ea typeface="微软雅黑" panose="020B0503020204020204" pitchFamily="3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2000" b="1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sz="1800" b="1">
                <a:latin typeface="+mn-lt"/>
                <a:ea typeface="+mn-ea"/>
                <a:cs typeface="楷体_GB231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 b="1">
                <a:latin typeface="+mn-lt"/>
                <a:ea typeface="+mn-ea"/>
                <a:cs typeface="楷体_GB231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9pPr>
          </a:lstStyle>
          <a:p>
            <a:pPr>
              <a:defRPr/>
            </a:pPr>
            <a:r>
              <a:rPr lang="zh-CN" altLang="en-US" sz="1950" dirty="0"/>
              <a:t>调用函数</a:t>
            </a:r>
            <a:endParaRPr lang="en-US" altLang="zh-CN" sz="1950" dirty="0"/>
          </a:p>
          <a:p>
            <a:pPr lvl="1">
              <a:defRPr/>
            </a:pPr>
            <a:r>
              <a:rPr lang="zh-CN" altLang="en-US" sz="1800" dirty="0"/>
              <a:t>函数调用一般和表单元素的事件一起使用，调用格式</a:t>
            </a:r>
            <a:endParaRPr lang="en-US" altLang="zh-CN" sz="1800" dirty="0" err="1"/>
          </a:p>
          <a:p>
            <a:pPr marL="342900" lvl="1" indent="0">
              <a:buNone/>
              <a:defRPr/>
            </a:pPr>
            <a:r>
              <a:rPr lang="en-US" altLang="zh-CN" sz="1800" dirty="0"/>
              <a:t>         </a:t>
            </a:r>
            <a:endParaRPr lang="zh-CN" altLang="en-US" sz="1800" dirty="0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1219488" y="1518950"/>
            <a:ext cx="3589735" cy="128587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542925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</a:rPr>
              <a:t>function 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</a:rPr>
              <a:t>函数名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</a:rPr>
              <a:t>(                                        </a:t>
            </a:r>
            <a:r>
              <a:rPr lang="en-US" altLang="zh-CN" sz="1350" b="1" dirty="0">
                <a:ea typeface="黑体" panose="02010609060101010101" charset="-122"/>
              </a:rPr>
              <a:t>){</a:t>
            </a:r>
            <a:endParaRPr lang="zh-CN" altLang="en-US" sz="1350" b="1" dirty="0">
              <a:ea typeface="黑体" panose="02010609060101010101" charset="-122"/>
            </a:endParaRPr>
          </a:p>
          <a:p>
            <a:pPr defTabSz="542925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</a:rPr>
              <a:t>     //JavaScript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</a:rPr>
              <a:t>语句</a:t>
            </a:r>
          </a:p>
          <a:p>
            <a:pPr defTabSz="542925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rgbClr val="0000FF"/>
                </a:solidFill>
                <a:ea typeface="黑体" panose="02010609060101010101" charset="-122"/>
              </a:rPr>
              <a:t>     </a:t>
            </a:r>
            <a:r>
              <a:rPr lang="en-US" altLang="zh-CN" sz="1350" b="1" dirty="0">
                <a:ea typeface="黑体" panose="02010609060101010101" charset="-122"/>
              </a:rPr>
              <a:t>[return </a:t>
            </a:r>
            <a:r>
              <a:rPr lang="zh-CN" altLang="en-US" sz="1350" b="1" dirty="0">
                <a:ea typeface="黑体" panose="02010609060101010101" charset="-122"/>
              </a:rPr>
              <a:t>返回值</a:t>
            </a:r>
            <a:r>
              <a:rPr lang="en-US" altLang="zh-CN" sz="1350" b="1" dirty="0">
                <a:ea typeface="黑体" panose="02010609060101010101" charset="-122"/>
              </a:rPr>
              <a:t>]</a:t>
            </a:r>
            <a:endParaRPr lang="zh-CN" altLang="en-US" sz="1350" b="1" dirty="0">
              <a:ea typeface="黑体" panose="02010609060101010101" charset="-122"/>
            </a:endParaRPr>
          </a:p>
          <a:p>
            <a:pPr defTabSz="542925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黑体" panose="02010609060101010101" charset="-122"/>
              </a:rPr>
              <a:t>}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黑体" panose="02010609060101010101" charset="-122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5345004" y="1348869"/>
            <a:ext cx="964406" cy="332006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spAutoFit/>
          </a:bodyPr>
          <a:lstStyle/>
          <a:p>
            <a:pPr marL="214313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dirty="0">
                <a:solidFill>
                  <a:schemeClr val="bg1"/>
                </a:solidFill>
                <a:latin typeface="+mn-ea"/>
              </a:rPr>
              <a:t>无参函数</a:t>
            </a:r>
            <a:endParaRPr lang="zh-CN" altLang="en-US" sz="135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5345004" y="1776303"/>
            <a:ext cx="964406" cy="332006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spAutoFit/>
          </a:bodyPr>
          <a:lstStyle/>
          <a:p>
            <a:pPr marL="214313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有参函数</a:t>
            </a:r>
          </a:p>
        </p:txBody>
      </p:sp>
      <p:sp>
        <p:nvSpPr>
          <p:cNvPr id="20" name="内容占位符 2"/>
          <p:cNvSpPr txBox="1"/>
          <p:nvPr/>
        </p:nvSpPr>
        <p:spPr bwMode="auto">
          <a:xfrm>
            <a:off x="2421811" y="1530201"/>
            <a:ext cx="1790700" cy="3214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257175" indent="-257175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defRPr/>
            </a:pPr>
            <a:r>
              <a:rPr lang="zh-CN" altLang="en-US" sz="1350" b="1" dirty="0">
                <a:ea typeface="黑体" panose="02010609060101010101" charset="-122"/>
              </a:rPr>
              <a:t>参数</a:t>
            </a:r>
            <a:r>
              <a:rPr lang="en-US" altLang="zh-CN" sz="1350" b="1" dirty="0">
                <a:ea typeface="黑体" panose="02010609060101010101" charset="-122"/>
              </a:rPr>
              <a:t>1,</a:t>
            </a:r>
            <a:r>
              <a:rPr lang="zh-CN" altLang="en-US" sz="1350" b="1" dirty="0">
                <a:ea typeface="黑体" panose="02010609060101010101" charset="-122"/>
              </a:rPr>
              <a:t>参数</a:t>
            </a:r>
            <a:r>
              <a:rPr lang="en-US" altLang="zh-CN" sz="1350" b="1" dirty="0">
                <a:ea typeface="黑体" panose="02010609060101010101" charset="-122"/>
              </a:rPr>
              <a:t>2,</a:t>
            </a:r>
            <a:r>
              <a:rPr lang="zh-CN" altLang="en-US" sz="1350" b="1" dirty="0">
                <a:ea typeface="黑体" panose="02010609060101010101" charset="-122"/>
              </a:rPr>
              <a:t>参数</a:t>
            </a:r>
            <a:r>
              <a:rPr lang="en-US" altLang="zh-CN" sz="1350" b="1" dirty="0">
                <a:ea typeface="黑体" panose="02010609060101010101" charset="-122"/>
              </a:rPr>
              <a:t>3,…</a:t>
            </a:r>
            <a:endParaRPr lang="en-US" altLang="zh-CN" sz="1350" b="1" kern="0" dirty="0"/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3844817" y="2930131"/>
            <a:ext cx="964406" cy="332006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spAutoFit/>
          </a:bodyPr>
          <a:lstStyle/>
          <a:p>
            <a:pPr marL="214313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可有可无</a:t>
            </a:r>
          </a:p>
        </p:txBody>
      </p:sp>
      <p:cxnSp>
        <p:nvCxnSpPr>
          <p:cNvPr id="22" name="直接箭头连接符 21"/>
          <p:cNvCxnSpPr>
            <a:cxnSpLocks/>
          </p:cNvCxnSpPr>
          <p:nvPr/>
        </p:nvCxnSpPr>
        <p:spPr bwMode="auto">
          <a:xfrm>
            <a:off x="2612508" y="2483356"/>
            <a:ext cx="1095398" cy="51804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1701699" y="3973433"/>
            <a:ext cx="3589735" cy="379497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1350" b="1" dirty="0"/>
              <a:t>事件名＝</a:t>
            </a:r>
            <a:r>
              <a:rPr lang="zh-CN" altLang="zh-CN" sz="1350" b="1" dirty="0"/>
              <a:t> "</a:t>
            </a:r>
            <a:r>
              <a:rPr lang="zh-CN" altLang="en-US" sz="1350" b="1" dirty="0"/>
              <a:t>函数名</a:t>
            </a:r>
            <a:r>
              <a:rPr lang="en-US" altLang="zh-CN" sz="1350" b="1" dirty="0"/>
              <a:t>( )</a:t>
            </a:r>
            <a:r>
              <a:rPr lang="zh-CN" altLang="zh-CN" sz="1350" b="1" dirty="0"/>
              <a:t>"</a:t>
            </a:r>
            <a:r>
              <a:rPr lang="en-US" altLang="zh-CN" sz="1350" b="1" dirty="0"/>
              <a:t> ;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0AF927E-5CDC-48DD-A388-F54A3FA4F4A8}"/>
              </a:ext>
            </a:extLst>
          </p:cNvPr>
          <p:cNvGrpSpPr/>
          <p:nvPr/>
        </p:nvGrpSpPr>
        <p:grpSpPr>
          <a:xfrm>
            <a:off x="141764" y="1040253"/>
            <a:ext cx="436880" cy="549275"/>
            <a:chOff x="459105" y="1461978"/>
            <a:chExt cx="436880" cy="549275"/>
          </a:xfrm>
        </p:grpSpPr>
        <p:sp>
          <p:nvSpPr>
            <p:cNvPr id="26" name="TextBox 65">
              <a:extLst>
                <a:ext uri="{FF2B5EF4-FFF2-40B4-BE49-F238E27FC236}">
                  <a16:creationId xmlns:a16="http://schemas.microsoft.com/office/drawing/2014/main" id="{493832C8-2960-47EA-9469-EE658054D6A8}"/>
                </a:ext>
              </a:extLst>
            </p:cNvPr>
            <p:cNvSpPr txBox="1"/>
            <p:nvPr/>
          </p:nvSpPr>
          <p:spPr>
            <a:xfrm>
              <a:off x="459105" y="1766143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27" name="图片 26" descr="C:\Users\Lenovo\Desktop\icon\书籍.png书籍">
              <a:extLst>
                <a:ext uri="{FF2B5EF4-FFF2-40B4-BE49-F238E27FC236}">
                  <a16:creationId xmlns:a16="http://schemas.microsoft.com/office/drawing/2014/main" id="{16DCD6C0-BBFB-4149-A7DA-41869F82A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20382" y="1461978"/>
              <a:ext cx="314325" cy="314325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CC94A1-B511-4A13-9ECE-2E72FB01A6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31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C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C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0" grpId="0"/>
      <p:bldP spid="21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调用无参函数</a:t>
            </a:r>
          </a:p>
        </p:txBody>
      </p:sp>
      <p:sp>
        <p:nvSpPr>
          <p:cNvPr id="4096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调用无参函数，输出</a:t>
            </a:r>
            <a:r>
              <a:rPr lang="en-US" altLang="zh-CN" dirty="0"/>
              <a:t>5次</a:t>
            </a:r>
            <a:r>
              <a:rPr lang="zh-CN" altLang="en-US" dirty="0"/>
              <a:t>“欢迎学习</a:t>
            </a:r>
            <a:r>
              <a:rPr lang="en-US" altLang="zh-CN" dirty="0"/>
              <a:t>JavaScript</a:t>
            </a:r>
            <a:r>
              <a:rPr lang="zh-CN" altLang="en-US" dirty="0"/>
              <a:t>”</a:t>
            </a:r>
            <a:endParaRPr lang="en-US" altLang="zh-CN" dirty="0"/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gray">
          <a:xfrm>
            <a:off x="933474" y="3332556"/>
            <a:ext cx="5250656" cy="42862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1350" b="1" dirty="0">
                <a:latin typeface="+mn-ea"/>
              </a:rPr>
              <a:t>单击此按钮时，调用函数</a:t>
            </a:r>
            <a:r>
              <a:rPr lang="en-US" altLang="zh-CN" sz="1350" b="1" dirty="0">
                <a:latin typeface="+mn-ea"/>
              </a:rPr>
              <a:t>study( )，</a:t>
            </a:r>
            <a:r>
              <a:rPr lang="zh-CN" altLang="en-US" sz="1350" b="1" dirty="0">
                <a:latin typeface="+mn-ea"/>
              </a:rPr>
              <a:t>执行函数体中的代码</a:t>
            </a:r>
          </a:p>
        </p:txBody>
      </p:sp>
      <p:sp>
        <p:nvSpPr>
          <p:cNvPr id="40965" name="AutoShape 22"/>
          <p:cNvSpPr>
            <a:spLocks noChangeArrowheads="1"/>
          </p:cNvSpPr>
          <p:nvPr/>
        </p:nvSpPr>
        <p:spPr bwMode="auto">
          <a:xfrm>
            <a:off x="933474" y="1562916"/>
            <a:ext cx="5294710" cy="1618264"/>
          </a:xfrm>
          <a:prstGeom prst="roundRect">
            <a:avLst>
              <a:gd name="adj" fmla="val 68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542925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function </a:t>
            </a:r>
            <a:r>
              <a:rPr lang="en-US" altLang="zh-CN" sz="1350" b="1" dirty="0">
                <a:solidFill>
                  <a:srgbClr val="FF0000"/>
                </a:solidFill>
              </a:rPr>
              <a:t>study( )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{</a:t>
            </a:r>
          </a:p>
          <a:p>
            <a:pPr defTabSz="542925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        for(</a:t>
            </a:r>
            <a:r>
              <a:rPr lang="en-US" altLang="zh-CN" sz="1350" b="1" dirty="0" err="1">
                <a:solidFill>
                  <a:schemeClr val="accent5">
                    <a:lumMod val="10000"/>
                  </a:schemeClr>
                </a:solidFill>
              </a:rPr>
              <a:t>var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 i=0;i&lt;5;i++){</a:t>
            </a:r>
          </a:p>
          <a:p>
            <a:pPr defTabSz="542925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            </a:t>
            </a:r>
            <a:r>
              <a:rPr lang="en-US" altLang="zh-CN" sz="1350" b="1" dirty="0" err="1">
                <a:solidFill>
                  <a:schemeClr val="accent5">
                    <a:lumMod val="10000"/>
                  </a:schemeClr>
                </a:solidFill>
              </a:rPr>
              <a:t>document.write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("&lt;h4&gt;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</a:rPr>
              <a:t>欢迎学习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JavaScript&lt;/h4&gt;");</a:t>
            </a:r>
          </a:p>
          <a:p>
            <a:pPr defTabSz="542925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        }</a:t>
            </a:r>
          </a:p>
          <a:p>
            <a:pPr defTabSz="542925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    }</a:t>
            </a:r>
          </a:p>
        </p:txBody>
      </p:sp>
      <p:sp>
        <p:nvSpPr>
          <p:cNvPr id="5" name="AutoShape 23"/>
          <p:cNvSpPr>
            <a:spLocks noChangeArrowheads="1"/>
          </p:cNvSpPr>
          <p:nvPr/>
        </p:nvSpPr>
        <p:spPr bwMode="auto">
          <a:xfrm>
            <a:off x="933474" y="3908620"/>
            <a:ext cx="5294710" cy="607346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&lt;input name="</a:t>
            </a:r>
            <a:r>
              <a:rPr lang="en-US" altLang="zh-CN" sz="1350" b="1" dirty="0" err="1">
                <a:solidFill>
                  <a:schemeClr val="accent5">
                    <a:lumMod val="10000"/>
                  </a:schemeClr>
                </a:solidFill>
              </a:rPr>
              <a:t>btn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" type="button"</a:t>
            </a: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   value="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</a:rPr>
              <a:t>显示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5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</a:rPr>
              <a:t>次欢迎学习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JavaScript"  </a:t>
            </a:r>
            <a:r>
              <a:rPr lang="en-US" altLang="zh-CN" sz="1350" b="1" dirty="0" err="1">
                <a:solidFill>
                  <a:srgbClr val="FF0000"/>
                </a:solidFill>
              </a:rPr>
              <a:t>onclick</a:t>
            </a:r>
            <a:r>
              <a:rPr lang="en-US" altLang="zh-CN" sz="1350" b="1" dirty="0">
                <a:solidFill>
                  <a:srgbClr val="FF0000"/>
                </a:solidFill>
              </a:rPr>
              <a:t>="study( )" 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/&gt;</a:t>
            </a:r>
          </a:p>
        </p:txBody>
      </p:sp>
      <p:cxnSp>
        <p:nvCxnSpPr>
          <p:cNvPr id="6" name="直接箭头连接符 5"/>
          <p:cNvCxnSpPr/>
          <p:nvPr/>
        </p:nvCxnSpPr>
        <p:spPr bwMode="auto">
          <a:xfrm>
            <a:off x="2663149" y="1728216"/>
            <a:ext cx="2754306" cy="2562314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D6443F06-F1EB-4C5C-BC6B-1FDD7C19B6B6}"/>
              </a:ext>
            </a:extLst>
          </p:cNvPr>
          <p:cNvGrpSpPr/>
          <p:nvPr/>
        </p:nvGrpSpPr>
        <p:grpSpPr>
          <a:xfrm>
            <a:off x="155867" y="1043915"/>
            <a:ext cx="436880" cy="531495"/>
            <a:chOff x="272298" y="1476099"/>
            <a:chExt cx="436880" cy="531495"/>
          </a:xfrm>
        </p:grpSpPr>
        <p:sp>
          <p:nvSpPr>
            <p:cNvPr id="20" name="TextBox 65">
              <a:extLst>
                <a:ext uri="{FF2B5EF4-FFF2-40B4-BE49-F238E27FC236}">
                  <a16:creationId xmlns:a16="http://schemas.microsoft.com/office/drawing/2014/main" id="{1A531011-32FD-4A9D-8119-1C9F86CFF211}"/>
                </a:ext>
              </a:extLst>
            </p:cNvPr>
            <p:cNvSpPr txBox="1"/>
            <p:nvPr/>
          </p:nvSpPr>
          <p:spPr>
            <a:xfrm>
              <a:off x="272298" y="1762484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1" name="图片 20" descr="C:\Users\Lenovo\Desktop\icon\电脑.png电脑">
              <a:extLst>
                <a:ext uri="{FF2B5EF4-FFF2-40B4-BE49-F238E27FC236}">
                  <a16:creationId xmlns:a16="http://schemas.microsoft.com/office/drawing/2014/main" id="{1DA82B26-CC8C-4D5C-A44E-9D75E82E0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1038" y="1476099"/>
              <a:ext cx="279400" cy="278765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725A265-6CA3-4B7D-9A05-5F9B7F96E094}"/>
              </a:ext>
            </a:extLst>
          </p:cNvPr>
          <p:cNvGrpSpPr/>
          <p:nvPr/>
        </p:nvGrpSpPr>
        <p:grpSpPr>
          <a:xfrm>
            <a:off x="2663149" y="4624571"/>
            <a:ext cx="3997083" cy="417329"/>
            <a:chOff x="1403648" y="3795886"/>
            <a:chExt cx="5714808" cy="321469"/>
          </a:xfrm>
        </p:grpSpPr>
        <p:sp>
          <p:nvSpPr>
            <p:cNvPr id="19" name="圆角矩形 14">
              <a:extLst>
                <a:ext uri="{FF2B5EF4-FFF2-40B4-BE49-F238E27FC236}">
                  <a16:creationId xmlns:a16="http://schemas.microsoft.com/office/drawing/2014/main" id="{B4E95F65-EE05-4973-A676-829E378364B1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" name="圆角矩形 15">
              <a:extLst>
                <a:ext uri="{FF2B5EF4-FFF2-40B4-BE49-F238E27FC236}">
                  <a16:creationId xmlns:a16="http://schemas.microsoft.com/office/drawing/2014/main" id="{D3148EA7-0491-41AE-9F22-6D1B7F369191}"/>
                </a:ext>
              </a:extLst>
            </p:cNvPr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3" name="Picture 8" descr="说话气泡new">
              <a:extLst>
                <a:ext uri="{FF2B5EF4-FFF2-40B4-BE49-F238E27FC236}">
                  <a16:creationId xmlns:a16="http://schemas.microsoft.com/office/drawing/2014/main" id="{18D04987-DA6A-4AD9-94B2-D7253CCC7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1B59851A-F3AD-40C6-847B-DFD11634D119}"/>
                </a:ext>
              </a:extLst>
            </p:cNvPr>
            <p:cNvSpPr txBox="1"/>
            <p:nvPr/>
          </p:nvSpPr>
          <p:spPr bwMode="auto">
            <a:xfrm>
              <a:off x="2962522" y="3829223"/>
              <a:ext cx="3467199" cy="24853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：无参函数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E47014-DD33-4692-850B-E26557AC38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调用有参函数</a:t>
            </a:r>
            <a:endParaRPr lang="zh-CN" altLang="en-US" dirty="0"/>
          </a:p>
        </p:txBody>
      </p:sp>
      <p:sp>
        <p:nvSpPr>
          <p:cNvPr id="419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根据输入的次数，显示“欢迎学习</a:t>
            </a:r>
            <a:r>
              <a:rPr lang="en-US" altLang="zh-CN" dirty="0"/>
              <a:t>JavaScript</a:t>
            </a:r>
            <a:r>
              <a:rPr lang="zh-CN" altLang="en-US" dirty="0"/>
              <a:t>“</a:t>
            </a:r>
            <a:endParaRPr lang="en-US" altLang="zh-CN" dirty="0"/>
          </a:p>
        </p:txBody>
      </p:sp>
      <p:sp>
        <p:nvSpPr>
          <p:cNvPr id="4" name="AutoShape 25"/>
          <p:cNvSpPr>
            <a:spLocks noChangeArrowheads="1"/>
          </p:cNvSpPr>
          <p:nvPr/>
        </p:nvSpPr>
        <p:spPr bwMode="gray">
          <a:xfrm>
            <a:off x="899592" y="3339105"/>
            <a:ext cx="6054328" cy="428625"/>
          </a:xfrm>
          <a:prstGeom prst="roundRect">
            <a:avLst>
              <a:gd name="adj" fmla="val 2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单击此按钮时，调用函数</a:t>
            </a:r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study (count )，</a:t>
            </a: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执行函数体中的代码</a:t>
            </a:r>
          </a:p>
        </p:txBody>
      </p:sp>
      <p:sp>
        <p:nvSpPr>
          <p:cNvPr id="41989" name="AutoShape 22"/>
          <p:cNvSpPr>
            <a:spLocks noChangeArrowheads="1"/>
          </p:cNvSpPr>
          <p:nvPr/>
        </p:nvSpPr>
        <p:spPr bwMode="auto">
          <a:xfrm>
            <a:off x="899592" y="1507758"/>
            <a:ext cx="6000750" cy="161826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542925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function</a:t>
            </a: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 study(count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){</a:t>
            </a:r>
          </a:p>
          <a:p>
            <a:pPr defTabSz="542925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  for(</a:t>
            </a:r>
            <a:r>
              <a:rPr lang="en-US" altLang="zh-CN" sz="1350" b="1" dirty="0" err="1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var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i=0;i&lt;</a:t>
            </a:r>
            <a:r>
              <a:rPr lang="en-US" altLang="zh-CN" sz="1350" b="1" dirty="0" err="1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count;i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++){</a:t>
            </a:r>
          </a:p>
          <a:p>
            <a:pPr defTabSz="542925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      </a:t>
            </a:r>
            <a:r>
              <a:rPr lang="en-US" altLang="zh-CN" sz="1350" b="1" dirty="0" err="1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document.write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("&lt;h4&gt;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欢迎学习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JavaScript&lt;/h4&gt;");</a:t>
            </a:r>
          </a:p>
          <a:p>
            <a:pPr defTabSz="542925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  }</a:t>
            </a:r>
          </a:p>
          <a:p>
            <a:pPr defTabSz="542925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}</a:t>
            </a: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923867" y="3935719"/>
            <a:ext cx="6615354" cy="607346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&lt;input name="</a:t>
            </a:r>
            <a:r>
              <a:rPr lang="en-US" altLang="zh-CN" sz="1350" b="1" dirty="0" err="1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btn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" type="button" value="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请输入显示欢迎学习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JavaScript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的次数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"</a:t>
            </a: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</a:t>
            </a:r>
            <a:r>
              <a:rPr lang="en-US" altLang="zh-CN" sz="1350" b="1" dirty="0" err="1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onclick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="</a:t>
            </a: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study(prompt('</a:t>
            </a:r>
            <a:r>
              <a:rPr lang="zh-CN" altLang="en-US" sz="1350" b="1" dirty="0">
                <a:solidFill>
                  <a:srgbClr val="FF0000"/>
                </a:solidFill>
                <a:ea typeface="宋体" panose="02010600030101010101" pitchFamily="2" charset="-122"/>
              </a:rPr>
              <a:t>请输入显示欢迎学习</a:t>
            </a: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JavaScript</a:t>
            </a:r>
            <a:r>
              <a:rPr lang="zh-CN" altLang="en-US" sz="1350" b="1" dirty="0">
                <a:solidFill>
                  <a:srgbClr val="FF0000"/>
                </a:solidFill>
                <a:ea typeface="宋体" panose="02010600030101010101" pitchFamily="2" charset="-122"/>
              </a:rPr>
              <a:t>的次数</a:t>
            </a: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:',''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))" /&gt;</a:t>
            </a:r>
            <a:endParaRPr lang="en-US" altLang="zh-CN" sz="1350" b="1" dirty="0">
              <a:ea typeface="黑体" panose="02010609060101010101" charset="-122"/>
            </a:endParaRPr>
          </a:p>
        </p:txBody>
      </p:sp>
      <p:sp>
        <p:nvSpPr>
          <p:cNvPr id="9" name="Freeform 12"/>
          <p:cNvSpPr/>
          <p:nvPr/>
        </p:nvSpPr>
        <p:spPr bwMode="auto">
          <a:xfrm rot="16200000" flipV="1">
            <a:off x="1258661" y="1954483"/>
            <a:ext cx="2786082" cy="2184413"/>
          </a:xfrm>
          <a:prstGeom prst="arc">
            <a:avLst>
              <a:gd name="adj1" fmla="val 11854561"/>
              <a:gd name="adj2" fmla="val 20673635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sz="1350" baseline="-25000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895D76D-AF2A-4541-81A6-AA3B6A484913}"/>
              </a:ext>
            </a:extLst>
          </p:cNvPr>
          <p:cNvGrpSpPr/>
          <p:nvPr/>
        </p:nvGrpSpPr>
        <p:grpSpPr>
          <a:xfrm>
            <a:off x="133249" y="1105561"/>
            <a:ext cx="436880" cy="531495"/>
            <a:chOff x="272298" y="1476099"/>
            <a:chExt cx="436880" cy="531495"/>
          </a:xfrm>
        </p:grpSpPr>
        <p:sp>
          <p:nvSpPr>
            <p:cNvPr id="21" name="TextBox 65">
              <a:extLst>
                <a:ext uri="{FF2B5EF4-FFF2-40B4-BE49-F238E27FC236}">
                  <a16:creationId xmlns:a16="http://schemas.microsoft.com/office/drawing/2014/main" id="{C83C97EB-84F1-4B74-B1C5-A33353D588D7}"/>
                </a:ext>
              </a:extLst>
            </p:cNvPr>
            <p:cNvSpPr txBox="1"/>
            <p:nvPr/>
          </p:nvSpPr>
          <p:spPr>
            <a:xfrm>
              <a:off x="272298" y="1762484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2" name="图片 21" descr="C:\Users\Lenovo\Desktop\icon\电脑.png电脑">
              <a:extLst>
                <a:ext uri="{FF2B5EF4-FFF2-40B4-BE49-F238E27FC236}">
                  <a16:creationId xmlns:a16="http://schemas.microsoft.com/office/drawing/2014/main" id="{1C5F832B-CB59-43F4-91CA-385954E10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51038" y="1476099"/>
              <a:ext cx="279400" cy="278765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5086CBB-7686-4A0A-81A7-A787C0675559}"/>
              </a:ext>
            </a:extLst>
          </p:cNvPr>
          <p:cNvGrpSpPr/>
          <p:nvPr/>
        </p:nvGrpSpPr>
        <p:grpSpPr>
          <a:xfrm>
            <a:off x="2590801" y="4624571"/>
            <a:ext cx="3962399" cy="417329"/>
            <a:chOff x="1403648" y="3795886"/>
            <a:chExt cx="5714808" cy="321469"/>
          </a:xfrm>
        </p:grpSpPr>
        <p:sp>
          <p:nvSpPr>
            <p:cNvPr id="25" name="圆角矩形 14">
              <a:extLst>
                <a:ext uri="{FF2B5EF4-FFF2-40B4-BE49-F238E27FC236}">
                  <a16:creationId xmlns:a16="http://schemas.microsoft.com/office/drawing/2014/main" id="{D9CAEB55-19DA-4AF3-8C51-8D17055158F1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6" name="圆角矩形 15">
              <a:extLst>
                <a:ext uri="{FF2B5EF4-FFF2-40B4-BE49-F238E27FC236}">
                  <a16:creationId xmlns:a16="http://schemas.microsoft.com/office/drawing/2014/main" id="{B8B908B8-9409-4D06-9DC7-F8F98E659427}"/>
                </a:ext>
              </a:extLst>
            </p:cNvPr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7" name="Picture 8" descr="说话气泡new">
              <a:extLst>
                <a:ext uri="{FF2B5EF4-FFF2-40B4-BE49-F238E27FC236}">
                  <a16:creationId xmlns:a16="http://schemas.microsoft.com/office/drawing/2014/main" id="{0C5BBFFE-7832-4BC9-8CFB-39A8D2C42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A951F8F8-A228-4093-AADD-0191E1E8BE58}"/>
                </a:ext>
              </a:extLst>
            </p:cNvPr>
            <p:cNvSpPr txBox="1"/>
            <p:nvPr/>
          </p:nvSpPr>
          <p:spPr bwMode="auto">
            <a:xfrm>
              <a:off x="2947183" y="3829223"/>
              <a:ext cx="3497876" cy="26078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：有参函数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A913C1-2AF0-482D-B4C5-8F7AD7735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33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3</a:t>
            </a:r>
            <a:r>
              <a:rPr lang="zh-CN" altLang="en-US" dirty="0"/>
              <a:t>：编写一个四则运算函数</a:t>
            </a:r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需求说明</a:t>
            </a:r>
            <a:endParaRPr lang="en-US" altLang="zh-CN"/>
          </a:p>
          <a:p>
            <a:pPr lvl="1"/>
            <a:r>
              <a:rPr lang="zh-CN" altLang="en-US"/>
              <a:t>编写函数，实现使用</a:t>
            </a:r>
            <a:r>
              <a:rPr lang="en-US" altLang="zh-CN"/>
              <a:t>prompt输入两个数和运算符号，</a:t>
            </a:r>
            <a:r>
              <a:rPr lang="zh-CN" altLang="en-US"/>
              <a:t>并</a:t>
            </a:r>
            <a:r>
              <a:rPr lang="en-US" altLang="zh-CN"/>
              <a:t>计算两个数的操作结果</a:t>
            </a:r>
            <a:endParaRPr lang="en-US" altLang="zh-CN" dirty="0"/>
          </a:p>
        </p:txBody>
      </p:sp>
      <p:pic>
        <p:nvPicPr>
          <p:cNvPr id="30722" name="Picture 2" descr="F:\2016年工作\ACCP8.0产品开发\jQuery\案例源码\chapter01\Chapter01截图\图1.3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123" y="1919278"/>
            <a:ext cx="3395441" cy="314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3" name="Picture 3" descr="F:\2016年工作\ACCP8.0产品开发\jQuery\案例源码\chapter01\Chapter01截图\图1.34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64" y="2625756"/>
            <a:ext cx="2764246" cy="145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9D348436-5126-4BE5-8054-30581666A402}"/>
              </a:ext>
            </a:extLst>
          </p:cNvPr>
          <p:cNvGrpSpPr/>
          <p:nvPr/>
        </p:nvGrpSpPr>
        <p:grpSpPr>
          <a:xfrm>
            <a:off x="193095" y="1010095"/>
            <a:ext cx="462122" cy="618300"/>
            <a:chOff x="193095" y="1010095"/>
            <a:chExt cx="462122" cy="618300"/>
          </a:xfrm>
        </p:grpSpPr>
        <p:sp>
          <p:nvSpPr>
            <p:cNvPr id="17" name="TextBox 65">
              <a:extLst>
                <a:ext uri="{FF2B5EF4-FFF2-40B4-BE49-F238E27FC236}">
                  <a16:creationId xmlns:a16="http://schemas.microsoft.com/office/drawing/2014/main" id="{4D1143D5-7E5C-48DA-BE53-DB527499F084}"/>
                </a:ext>
              </a:extLst>
            </p:cNvPr>
            <p:cNvSpPr txBox="1"/>
            <p:nvPr/>
          </p:nvSpPr>
          <p:spPr>
            <a:xfrm>
              <a:off x="218337" y="138328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练习</a:t>
              </a:r>
            </a:p>
          </p:txBody>
        </p:sp>
        <p:pic>
          <p:nvPicPr>
            <p:cNvPr id="18" name="图片 17" descr="C:\Users\Lenovo\Desktop\icon\鼠标-2.png鼠标-2">
              <a:extLst>
                <a:ext uri="{FF2B5EF4-FFF2-40B4-BE49-F238E27FC236}">
                  <a16:creationId xmlns:a16="http://schemas.microsoft.com/office/drawing/2014/main" id="{CDDA58BD-D22F-4F9D-95E6-D4375392B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93095" y="1010095"/>
              <a:ext cx="400050" cy="400050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CEB149-DF35-4EC8-8DCC-5ABEB2CD0A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34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grpSp>
        <p:nvGrpSpPr>
          <p:cNvPr id="57349" name="组合 29"/>
          <p:cNvGrpSpPr/>
          <p:nvPr/>
        </p:nvGrpSpPr>
        <p:grpSpPr bwMode="auto">
          <a:xfrm>
            <a:off x="2536032" y="2411017"/>
            <a:ext cx="4446985" cy="1544241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/>
            </a:p>
          </p:txBody>
        </p:sp>
        <p:grpSp>
          <p:nvGrpSpPr>
            <p:cNvPr id="57351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57352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350"/>
                </a:p>
              </p:txBody>
            </p:sp>
            <p:grpSp>
              <p:nvGrpSpPr>
                <p:cNvPr id="57357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4" y="2928889"/>
                    <a:ext cx="4713413" cy="67399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89100">
                    <a:spAutoFit/>
                  </a:bodyPr>
                  <a:lstStyle/>
                  <a:p>
                    <a:pPr algn="ctr" eaLnBrk="0" hangingPunct="0">
                      <a:defRPr/>
                    </a:pPr>
                    <a:r>
                      <a:rPr lang="zh-CN" altLang="en-US" sz="2400" b="1" kern="0" spc="225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2400" b="1" kern="0" spc="225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</p:grpSp>
          </p:grpSp>
          <p:grpSp>
            <p:nvGrpSpPr>
              <p:cNvPr id="5735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350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350"/>
                </a:p>
              </p:txBody>
            </p:sp>
          </p:grp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846128-8831-4DE4-B867-F0AD7BE6D0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变量的作用域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全局变量</a:t>
            </a:r>
            <a:endParaRPr lang="en-US" altLang="zh-CN"/>
          </a:p>
          <a:p>
            <a:r>
              <a:rPr lang="zh-CN" altLang="en-US"/>
              <a:t>局部变量</a:t>
            </a:r>
            <a:endParaRPr lang="zh-CN" altLang="en-US" dirty="0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915719" y="932197"/>
            <a:ext cx="5494734" cy="3477243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&lt;body </a:t>
            </a:r>
            <a:r>
              <a:rPr lang="en-US" altLang="en-US" sz="1350" b="1" dirty="0" err="1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onload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="</a:t>
            </a:r>
            <a:r>
              <a:rPr lang="en-US" altLang="en-US" sz="1350" b="1" dirty="0">
                <a:solidFill>
                  <a:srgbClr val="0E9CDE"/>
                </a:solidFill>
                <a:ea typeface="宋体" panose="02010600030101010101" pitchFamily="2" charset="-122"/>
              </a:rPr>
              <a:t>second( )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"&gt;</a:t>
            </a:r>
          </a:p>
          <a:p>
            <a:pPr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</a:t>
            </a:r>
            <a:r>
              <a:rPr lang="en-US" altLang="en-US" sz="1350" b="1" dirty="0" err="1">
                <a:solidFill>
                  <a:srgbClr val="FF0000"/>
                </a:solidFill>
                <a:ea typeface="宋体" panose="02010600030101010101" pitchFamily="2" charset="-122"/>
              </a:rPr>
              <a:t>var</a:t>
            </a:r>
            <a:r>
              <a:rPr lang="en-US" altLang="en-US" sz="1350" b="1" dirty="0">
                <a:solidFill>
                  <a:srgbClr val="FF0000"/>
                </a:solidFill>
                <a:ea typeface="宋体" panose="02010600030101010101" pitchFamily="2" charset="-122"/>
              </a:rPr>
              <a:t> i=20;</a:t>
            </a:r>
          </a:p>
          <a:p>
            <a:pPr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function </a:t>
            </a:r>
            <a:r>
              <a:rPr lang="en-US" altLang="en-US" sz="1350" b="1" dirty="0">
                <a:solidFill>
                  <a:srgbClr val="0E9CDE"/>
                </a:solidFill>
                <a:ea typeface="宋体" panose="02010600030101010101" pitchFamily="2" charset="-122"/>
              </a:rPr>
              <a:t>first( )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{</a:t>
            </a:r>
          </a:p>
          <a:p>
            <a:pPr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  </a:t>
            </a:r>
            <a:r>
              <a:rPr lang="en-US" altLang="en-US" sz="1350" b="1" dirty="0" err="1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var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</a:t>
            </a:r>
            <a:r>
              <a:rPr lang="en-US" altLang="en-US" sz="1350" b="1" dirty="0">
                <a:solidFill>
                  <a:srgbClr val="FF0000"/>
                </a:solidFill>
                <a:ea typeface="宋体" panose="02010600030101010101" pitchFamily="2" charset="-122"/>
              </a:rPr>
              <a:t>i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=5;</a:t>
            </a:r>
          </a:p>
          <a:p>
            <a:pPr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  for(</a:t>
            </a:r>
            <a:r>
              <a:rPr lang="en-US" altLang="en-US" sz="1350" b="1" dirty="0" err="1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var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</a:t>
            </a:r>
            <a:r>
              <a:rPr lang="en-US" altLang="en-US" sz="1350" b="1" dirty="0">
                <a:solidFill>
                  <a:srgbClr val="FF0000"/>
                </a:solidFill>
                <a:ea typeface="宋体" panose="02010600030101010101" pitchFamily="2" charset="-122"/>
              </a:rPr>
              <a:t>j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=0;j&lt;</a:t>
            </a:r>
            <a:r>
              <a:rPr lang="en-US" altLang="en-US" sz="1350" b="1" dirty="0" err="1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i;j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++){</a:t>
            </a:r>
          </a:p>
          <a:p>
            <a:pPr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      </a:t>
            </a:r>
            <a:r>
              <a:rPr lang="en-US" altLang="en-US" sz="1350" b="1" dirty="0" err="1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document.write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("&amp;</a:t>
            </a:r>
            <a:r>
              <a:rPr lang="en-US" altLang="en-US" sz="1350" b="1" dirty="0" err="1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nbsp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;&amp;</a:t>
            </a:r>
            <a:r>
              <a:rPr lang="en-US" altLang="en-US" sz="1350" b="1" dirty="0" err="1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nbsp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;&amp;</a:t>
            </a:r>
            <a:r>
              <a:rPr lang="en-US" altLang="en-US" sz="1350" b="1" dirty="0" err="1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nbsp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;&amp;</a:t>
            </a:r>
            <a:r>
              <a:rPr lang="en-US" altLang="en-US" sz="1350" b="1" dirty="0" err="1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nbsp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;"+j);</a:t>
            </a:r>
          </a:p>
          <a:p>
            <a:pPr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  }</a:t>
            </a:r>
          </a:p>
          <a:p>
            <a:pPr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}</a:t>
            </a:r>
          </a:p>
          <a:p>
            <a:pPr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function </a:t>
            </a:r>
            <a:r>
              <a:rPr lang="en-US" altLang="en-US" sz="1350" b="1" dirty="0">
                <a:solidFill>
                  <a:srgbClr val="0E9CDE"/>
                </a:solidFill>
                <a:ea typeface="宋体" panose="02010600030101010101" pitchFamily="2" charset="-122"/>
              </a:rPr>
              <a:t>second( )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{</a:t>
            </a:r>
          </a:p>
          <a:p>
            <a:pPr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  </a:t>
            </a:r>
            <a:r>
              <a:rPr lang="en-US" altLang="en-US" sz="1350" b="1" dirty="0" err="1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var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t=prompt("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输入一个数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","")</a:t>
            </a:r>
          </a:p>
          <a:p>
            <a:pPr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  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if(t&gt;i)</a:t>
            </a:r>
          </a:p>
          <a:p>
            <a:pPr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      </a:t>
            </a:r>
            <a:r>
              <a:rPr lang="en-US" altLang="en-US" sz="1350" b="1" dirty="0" err="1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document.write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(t);</a:t>
            </a:r>
          </a:p>
          <a:p>
            <a:pPr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  else</a:t>
            </a:r>
          </a:p>
          <a:p>
            <a:pPr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      </a:t>
            </a:r>
            <a:r>
              <a:rPr lang="en-US" altLang="en-US" sz="1350" b="1" dirty="0" err="1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document.write</a:t>
            </a: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(i);</a:t>
            </a:r>
          </a:p>
          <a:p>
            <a:pPr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  first( );</a:t>
            </a:r>
          </a:p>
          <a:p>
            <a:pPr>
              <a:defRPr/>
            </a:pPr>
            <a:r>
              <a:rPr lang="en-US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}</a:t>
            </a:r>
          </a:p>
          <a:p>
            <a:pPr>
              <a:defRPr/>
            </a:pP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2857500" y="981075"/>
            <a:ext cx="4500563" cy="3048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/>
          <a:lstStyle/>
          <a:p>
            <a:pPr marL="214313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在</a:t>
            </a:r>
            <a:r>
              <a:rPr lang="en-US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prompt()</a:t>
            </a: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弹出的输入框中输入</a:t>
            </a:r>
            <a:r>
              <a:rPr lang="en-US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67</a:t>
            </a: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，页面输出什么内容？</a:t>
            </a:r>
          </a:p>
        </p:txBody>
      </p:sp>
      <p:pic>
        <p:nvPicPr>
          <p:cNvPr id="30722" name="Picture 2" descr="F:\2016年工作\ACCP8.0产品开发\jQuery\案例源码\chapter01\Chapter01截图\图1.3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898" y="2247714"/>
            <a:ext cx="4279401" cy="225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118B875-0D90-4990-A4A7-798512B4DF27}"/>
              </a:ext>
            </a:extLst>
          </p:cNvPr>
          <p:cNvGrpSpPr/>
          <p:nvPr/>
        </p:nvGrpSpPr>
        <p:grpSpPr>
          <a:xfrm>
            <a:off x="58659" y="1015365"/>
            <a:ext cx="690880" cy="549275"/>
            <a:chOff x="153988" y="2412365"/>
            <a:chExt cx="690880" cy="549275"/>
          </a:xfrm>
        </p:grpSpPr>
        <p:sp>
          <p:nvSpPr>
            <p:cNvPr id="18" name="TextBox 65">
              <a:extLst>
                <a:ext uri="{FF2B5EF4-FFF2-40B4-BE49-F238E27FC236}">
                  <a16:creationId xmlns:a16="http://schemas.microsoft.com/office/drawing/2014/main" id="{25F36B9E-8933-47C6-A3CD-463E49F75FFC}"/>
                </a:ext>
              </a:extLst>
            </p:cNvPr>
            <p:cNvSpPr txBox="1"/>
            <p:nvPr/>
          </p:nvSpPr>
          <p:spPr>
            <a:xfrm>
              <a:off x="153988" y="2716530"/>
              <a:ext cx="690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代码阅读</a:t>
              </a:r>
            </a:p>
          </p:txBody>
        </p:sp>
        <p:pic>
          <p:nvPicPr>
            <p:cNvPr id="19" name="图片 18" descr="C:\Users\Lenovo\Desktop\icon\代码生成.png代码生成">
              <a:extLst>
                <a:ext uri="{FF2B5EF4-FFF2-40B4-BE49-F238E27FC236}">
                  <a16:creationId xmlns:a16="http://schemas.microsoft.com/office/drawing/2014/main" id="{F1BBDDE3-1F1C-44D3-A0C9-9A445E19C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42265" y="2412365"/>
              <a:ext cx="314325" cy="314325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8744C50-1892-4329-AEDD-94883F6A0D57}"/>
              </a:ext>
            </a:extLst>
          </p:cNvPr>
          <p:cNvGrpSpPr/>
          <p:nvPr/>
        </p:nvGrpSpPr>
        <p:grpSpPr>
          <a:xfrm>
            <a:off x="2483768" y="4626372"/>
            <a:ext cx="3962399" cy="417329"/>
            <a:chOff x="1403648" y="3795886"/>
            <a:chExt cx="5714808" cy="321469"/>
          </a:xfrm>
        </p:grpSpPr>
        <p:sp>
          <p:nvSpPr>
            <p:cNvPr id="21" name="圆角矩形 14">
              <a:extLst>
                <a:ext uri="{FF2B5EF4-FFF2-40B4-BE49-F238E27FC236}">
                  <a16:creationId xmlns:a16="http://schemas.microsoft.com/office/drawing/2014/main" id="{CC187319-6305-4AE3-B805-02285CA5B1E1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" name="圆角矩形 15">
              <a:extLst>
                <a:ext uri="{FF2B5EF4-FFF2-40B4-BE49-F238E27FC236}">
                  <a16:creationId xmlns:a16="http://schemas.microsoft.com/office/drawing/2014/main" id="{7447B0B8-72EA-4508-AD13-134AE31751D9}"/>
                </a:ext>
              </a:extLst>
            </p:cNvPr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3" name="Picture 8" descr="说话气泡new">
              <a:extLst>
                <a:ext uri="{FF2B5EF4-FFF2-40B4-BE49-F238E27FC236}">
                  <a16:creationId xmlns:a16="http://schemas.microsoft.com/office/drawing/2014/main" id="{DF7F0D26-DBEE-4342-87C5-06BA10CE7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E81874E4-D602-431D-BAFB-928130A0B20A}"/>
                </a:ext>
              </a:extLst>
            </p:cNvPr>
            <p:cNvSpPr txBox="1"/>
            <p:nvPr/>
          </p:nvSpPr>
          <p:spPr bwMode="auto">
            <a:xfrm>
              <a:off x="2594331" y="3829223"/>
              <a:ext cx="4203581" cy="26078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16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：变量的作用域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AD33DC-C6FA-4F3A-ADED-058ADAB113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事件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9612072"/>
              </p:ext>
            </p:extLst>
          </p:nvPr>
        </p:nvGraphicFramePr>
        <p:xfrm>
          <a:off x="1187624" y="1203598"/>
          <a:ext cx="6039064" cy="2486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0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8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+mn-lt"/>
                          <a:ea typeface="+mn-ea"/>
                        </a:rPr>
                        <a:t>名称</a:t>
                      </a:r>
                    </a:p>
                  </a:txBody>
                  <a:tcPr marL="68580" marR="68580" marT="34290" marB="3429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+mn-lt"/>
                          <a:ea typeface="+mn-ea"/>
                        </a:rPr>
                        <a:t>说明</a:t>
                      </a:r>
                    </a:p>
                  </a:txBody>
                  <a:tcPr marL="68580" marR="68580" marT="34290" marB="34290" anchor="ctr"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938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400" kern="1050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onload</a:t>
                      </a:r>
                      <a:endParaRPr lang="zh-CN" sz="14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一个页面或一幅图像完成加载</a:t>
                      </a:r>
                      <a:endParaRPr lang="zh-CN" sz="14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556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400" kern="1050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onlick</a:t>
                      </a:r>
                      <a:endParaRPr lang="zh-CN" sz="14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鼠标单击某个对象</a:t>
                      </a:r>
                      <a:endParaRPr lang="zh-CN" sz="14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17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400" kern="105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onmouseover</a:t>
                      </a:r>
                      <a:endParaRPr lang="zh-CN" sz="1400" kern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鼠标指导移到某元素上</a:t>
                      </a:r>
                      <a:endParaRPr lang="zh-CN" sz="14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556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400" kern="105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onkeydown</a:t>
                      </a:r>
                      <a:endParaRPr lang="zh-CN" sz="1400" kern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某个键盘按键被按下</a:t>
                      </a:r>
                      <a:endParaRPr lang="zh-CN" sz="14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556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400" kern="105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onchange</a:t>
                      </a:r>
                      <a:endParaRPr lang="zh-CN" sz="1400" kern="105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400" kern="105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域的内容被改变</a:t>
                      </a:r>
                      <a:endParaRPr lang="zh-CN" sz="14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C2F6106-A361-479C-8CF2-2CF072B57C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37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4</a:t>
            </a:r>
            <a:r>
              <a:rPr lang="zh-CN" altLang="en-US" dirty="0"/>
              <a:t>：统计考试科目的成绩</a:t>
            </a:r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需求说明</a:t>
            </a:r>
            <a:endParaRPr lang="en-US" altLang="zh-CN"/>
          </a:p>
          <a:p>
            <a:pPr lvl="1"/>
            <a:r>
              <a:rPr lang="zh-CN" altLang="en-US"/>
              <a:t>使用</a:t>
            </a:r>
            <a:r>
              <a:rPr lang="en-US" altLang="zh-CN"/>
              <a:t>prompt()</a:t>
            </a:r>
            <a:r>
              <a:rPr lang="zh-CN" altLang="en-US"/>
              <a:t>方法输入考试科目的数量，要求数量必须是非零、非负数的数值类型，否则给出相应提示并退出程序</a:t>
            </a:r>
          </a:p>
          <a:p>
            <a:pPr lvl="1"/>
            <a:r>
              <a:rPr lang="zh-CN" altLang="en-US"/>
              <a:t>根据考试科目的数量，使用</a:t>
            </a:r>
            <a:r>
              <a:rPr lang="en-US" altLang="zh-CN"/>
              <a:t>prompt()</a:t>
            </a:r>
            <a:r>
              <a:rPr lang="zh-CN" altLang="en-US"/>
              <a:t>方法输入各科的考试成绩并累加，要求成绩必须是非负数的数值类型，否则给出相应提示并退出程序</a:t>
            </a:r>
          </a:p>
          <a:p>
            <a:pPr lvl="1"/>
            <a:r>
              <a:rPr lang="zh-CN" altLang="en-US"/>
              <a:t>如果各项输入正确，则弹出总成绩</a:t>
            </a:r>
          </a:p>
        </p:txBody>
      </p:sp>
      <p:pic>
        <p:nvPicPr>
          <p:cNvPr id="31746" name="Picture 2" descr="F:\2016年工作\ACCP8.0产品开发\jQuery\案例源码\chapter01\Chapter01截图\图1.37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55" y="3348574"/>
            <a:ext cx="3195221" cy="13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:\2016年工作\ACCP8.0产品开发\jQuery\案例源码\chapter01\Chapter01截图\图1.40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847" y="3348574"/>
            <a:ext cx="3165671" cy="134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83A94C0A-E53A-4D5A-99D8-C42AE84FB201}"/>
              </a:ext>
            </a:extLst>
          </p:cNvPr>
          <p:cNvGrpSpPr/>
          <p:nvPr/>
        </p:nvGrpSpPr>
        <p:grpSpPr>
          <a:xfrm>
            <a:off x="193095" y="1010095"/>
            <a:ext cx="462122" cy="618300"/>
            <a:chOff x="193095" y="1010095"/>
            <a:chExt cx="462122" cy="618300"/>
          </a:xfrm>
        </p:grpSpPr>
        <p:sp>
          <p:nvSpPr>
            <p:cNvPr id="15" name="TextBox 65">
              <a:extLst>
                <a:ext uri="{FF2B5EF4-FFF2-40B4-BE49-F238E27FC236}">
                  <a16:creationId xmlns:a16="http://schemas.microsoft.com/office/drawing/2014/main" id="{04F5B8CF-12A4-4E5B-AD3E-3261428D56A6}"/>
                </a:ext>
              </a:extLst>
            </p:cNvPr>
            <p:cNvSpPr txBox="1"/>
            <p:nvPr/>
          </p:nvSpPr>
          <p:spPr>
            <a:xfrm>
              <a:off x="218337" y="138328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练习</a:t>
              </a:r>
            </a:p>
          </p:txBody>
        </p:sp>
        <p:pic>
          <p:nvPicPr>
            <p:cNvPr id="16" name="图片 15" descr="C:\Users\Lenovo\Desktop\icon\鼠标-2.png鼠标-2">
              <a:extLst>
                <a:ext uri="{FF2B5EF4-FFF2-40B4-BE49-F238E27FC236}">
                  <a16:creationId xmlns:a16="http://schemas.microsoft.com/office/drawing/2014/main" id="{2D937736-8534-47DA-9C90-56602D793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93095" y="1010095"/>
              <a:ext cx="400050" cy="400050"/>
            </a:xfrm>
            <a:prstGeom prst="rect">
              <a:avLst/>
            </a:prstGeom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3EA51B4-E1BA-41C8-BF2E-6DC8D6600F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38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grpSp>
        <p:nvGrpSpPr>
          <p:cNvPr id="57349" name="组合 29"/>
          <p:cNvGrpSpPr/>
          <p:nvPr/>
        </p:nvGrpSpPr>
        <p:grpSpPr bwMode="auto">
          <a:xfrm>
            <a:off x="2536032" y="2411017"/>
            <a:ext cx="4446985" cy="1544241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/>
            </a:p>
          </p:txBody>
        </p:sp>
        <p:grpSp>
          <p:nvGrpSpPr>
            <p:cNvPr id="57351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57352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350"/>
                </a:p>
              </p:txBody>
            </p:sp>
            <p:grpSp>
              <p:nvGrpSpPr>
                <p:cNvPr id="57357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4" y="2928889"/>
                    <a:ext cx="4713413" cy="67399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89100">
                    <a:spAutoFit/>
                  </a:bodyPr>
                  <a:lstStyle/>
                  <a:p>
                    <a:pPr algn="ctr" eaLnBrk="0" hangingPunct="0">
                      <a:defRPr/>
                    </a:pPr>
                    <a:r>
                      <a:rPr lang="zh-CN" altLang="en-US" sz="2400" b="1" kern="0" spc="225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2400" b="1" kern="0" spc="225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 sz="1350"/>
                  </a:p>
                </p:txBody>
              </p:sp>
            </p:grpSp>
          </p:grpSp>
          <p:grpSp>
            <p:nvGrpSpPr>
              <p:cNvPr id="57353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350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1350"/>
                </a:p>
              </p:txBody>
            </p:sp>
          </p:grp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AE74572-E8F7-457A-8BE5-59D71B58C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39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本章任务</a:t>
            </a:r>
            <a:endParaRPr lang="zh-CN" altLang="en-US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统计包含“</a:t>
            </a:r>
            <a:r>
              <a:rPr lang="en-US" altLang="zh-CN" dirty="0"/>
              <a:t>a</a:t>
            </a:r>
            <a:r>
              <a:rPr lang="zh-CN" altLang="en-US" dirty="0"/>
              <a:t>“或“</a:t>
            </a:r>
            <a:r>
              <a:rPr lang="en-US" altLang="zh-CN" dirty="0"/>
              <a:t>A</a:t>
            </a:r>
            <a:r>
              <a:rPr lang="zh-CN" altLang="en-US" dirty="0"/>
              <a:t>“的字符串的个数</a:t>
            </a:r>
          </a:p>
          <a:p>
            <a:r>
              <a:rPr lang="zh-CN" altLang="en-US" dirty="0"/>
              <a:t>调试程序</a:t>
            </a:r>
          </a:p>
          <a:p>
            <a:r>
              <a:rPr lang="zh-CN" altLang="en-US" dirty="0"/>
              <a:t>实现两个数的四则运算</a:t>
            </a:r>
          </a:p>
          <a:p>
            <a:r>
              <a:rPr lang="zh-CN" altLang="en-US" dirty="0"/>
              <a:t>统计考试科目的成绩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92" y="2991108"/>
            <a:ext cx="3878499" cy="17821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197" y="1875089"/>
            <a:ext cx="3324263" cy="3083374"/>
          </a:xfrm>
          <a:prstGeom prst="rect">
            <a:avLst/>
          </a:prstGeom>
        </p:spPr>
      </p:pic>
      <p:pic>
        <p:nvPicPr>
          <p:cNvPr id="29698" name="Picture 2" descr="F:\2016年工作\ACCP8.0产品开发\jQuery\案例源码\chapter01\Chapter01截图\图1.15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12" y="1456980"/>
            <a:ext cx="4123526" cy="28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Picture 3" descr="F:\2016年工作\ACCP8.0产品开发\jQuery\案例源码\chapter01\Chapter01截图\图1.40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12" y="2879506"/>
            <a:ext cx="3748855" cy="148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3CC381-4AAE-4684-87AA-441A114AD8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r>
              <a:rPr lang="en-US" altLang="zh-CN" dirty="0"/>
              <a:t>2-1</a:t>
            </a:r>
            <a:endParaRPr lang="zh-CN" altLang="en-US" dirty="0"/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JavaScript</a:t>
            </a:r>
            <a:r>
              <a:rPr lang="zh-CN" altLang="en-US" dirty="0"/>
              <a:t>的组成和基本结构</a:t>
            </a:r>
          </a:p>
          <a:p>
            <a:r>
              <a:rPr lang="zh-CN" altLang="en-US" dirty="0"/>
              <a:t>核心语法</a:t>
            </a:r>
            <a:endParaRPr lang="en-US" altLang="zh-CN" dirty="0"/>
          </a:p>
          <a:p>
            <a:pPr lvl="1"/>
            <a:r>
              <a:rPr lang="zh-CN" altLang="en-US" dirty="0"/>
              <a:t>变量的声明和赋值</a:t>
            </a:r>
            <a:endParaRPr lang="en-US" altLang="zh-CN" dirty="0"/>
          </a:p>
          <a:p>
            <a:pPr lvl="1"/>
            <a:r>
              <a:rPr lang="zh-CN" altLang="en-US" dirty="0"/>
              <a:t>数据类型</a:t>
            </a:r>
            <a:endParaRPr lang="en-US" altLang="zh-CN" dirty="0"/>
          </a:p>
          <a:p>
            <a:pPr lvl="1"/>
            <a:r>
              <a:rPr lang="zh-CN" altLang="en-US" dirty="0"/>
              <a:t>数组</a:t>
            </a:r>
            <a:endParaRPr lang="en-US" altLang="zh-CN" dirty="0"/>
          </a:p>
          <a:p>
            <a:pPr lvl="1"/>
            <a:r>
              <a:rPr lang="zh-CN" altLang="en-US" dirty="0"/>
              <a:t>运算符</a:t>
            </a:r>
            <a:endParaRPr lang="en-US" altLang="zh-CN" dirty="0"/>
          </a:p>
          <a:p>
            <a:pPr lvl="1"/>
            <a:r>
              <a:rPr lang="zh-CN" altLang="en-US" dirty="0"/>
              <a:t>逻辑控制语句</a:t>
            </a:r>
            <a:endParaRPr lang="en-US" altLang="zh-CN" dirty="0"/>
          </a:p>
          <a:p>
            <a:pPr lvl="1"/>
            <a:r>
              <a:rPr lang="zh-CN" altLang="en-US" dirty="0"/>
              <a:t>注释</a:t>
            </a:r>
            <a:endParaRPr lang="en-US" altLang="zh-CN" dirty="0"/>
          </a:p>
          <a:p>
            <a:pPr lvl="1"/>
            <a:r>
              <a:rPr lang="zh-CN" altLang="en-US" dirty="0"/>
              <a:t>语法约定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B651E78-9EE3-4B77-AA61-776993F4D3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40</a:t>
            </a:fld>
            <a:r>
              <a:rPr lang="en-US" altLang="zh-CN"/>
              <a:t>/43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8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r>
              <a:rPr lang="en-US" altLang="zh-CN"/>
              <a:t>2-2</a:t>
            </a:r>
            <a:endParaRPr lang="zh-CN" altLang="en-US" dirty="0"/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程序调试</a:t>
            </a:r>
            <a:endParaRPr lang="en-US" altLang="zh-CN" dirty="0"/>
          </a:p>
          <a:p>
            <a:pPr lvl="1"/>
            <a:r>
              <a:rPr lang="en-US" altLang="zh-CN" dirty="0"/>
              <a:t>Chrome</a:t>
            </a:r>
            <a:r>
              <a:rPr lang="zh-CN" altLang="en-US" dirty="0"/>
              <a:t>开发工具和</a:t>
            </a:r>
            <a:r>
              <a:rPr lang="en-US" altLang="zh-CN" dirty="0"/>
              <a:t>alert</a:t>
            </a:r>
          </a:p>
          <a:p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常用系统函数</a:t>
            </a:r>
            <a:endParaRPr lang="en-US" altLang="zh-CN" dirty="0"/>
          </a:p>
          <a:p>
            <a:pPr lvl="1"/>
            <a:r>
              <a:rPr lang="zh-CN" altLang="en-US" dirty="0"/>
              <a:t>自定义函数</a:t>
            </a:r>
            <a:endParaRPr lang="en-US" altLang="zh-CN" dirty="0"/>
          </a:p>
          <a:p>
            <a:pPr lvl="1"/>
            <a:r>
              <a:rPr lang="zh-CN" altLang="en-US" dirty="0"/>
              <a:t>变量的作用域</a:t>
            </a:r>
            <a:endParaRPr lang="en-US" altLang="zh-CN" dirty="0"/>
          </a:p>
          <a:p>
            <a:pPr lvl="1"/>
            <a:r>
              <a:rPr lang="zh-CN" altLang="en-US" dirty="0"/>
              <a:t>事件</a:t>
            </a:r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AEF846-9EAA-4324-AF17-A2173A57D6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41</a:t>
            </a:fld>
            <a:r>
              <a:rPr lang="en-US" altLang="zh-CN"/>
              <a:t>/43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02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1440"/>
            <a:ext cx="9144000" cy="2232025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0" y="1599565"/>
            <a:ext cx="5252720" cy="1293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75790" y="189293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/>
            <a:r>
              <a:rPr lang="zh-CN" altLang="zh-CN" sz="4000" b="1" kern="1400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问题及作业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62555" y="2835910"/>
            <a:ext cx="3811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集中问题</a:t>
            </a:r>
            <a:r>
              <a:rPr lang="en-US" altLang="zh-CN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&amp;</a:t>
            </a:r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课后作业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112" y="1125980"/>
            <a:ext cx="2280301" cy="224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1948114" y="3397423"/>
            <a:ext cx="24447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关注课工场</a:t>
            </a:r>
          </a:p>
        </p:txBody>
      </p:sp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4825510" y="3397422"/>
            <a:ext cx="244316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下载</a:t>
            </a:r>
            <a:r>
              <a:rPr lang="en-US" altLang="zh-CN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pic>
        <p:nvPicPr>
          <p:cNvPr id="11" name="图片 2" descr="微信图片_201901251549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5979"/>
            <a:ext cx="2247632" cy="224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为什么要学</a:t>
            </a:r>
            <a:r>
              <a:rPr lang="en-US" altLang="zh-CN"/>
              <a:t>JavaScript</a:t>
            </a:r>
            <a:endParaRPr lang="en-US" dirty="0"/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表单验证－减轻服务器端压力</a:t>
            </a:r>
            <a:endParaRPr lang="en-US" altLang="zh-CN" dirty="0"/>
          </a:p>
          <a:p>
            <a:pPr lvl="1"/>
            <a:r>
              <a:rPr lang="zh-CN" altLang="en-US" sz="2400" b="1" dirty="0"/>
              <a:t>页面动态效果</a:t>
            </a:r>
            <a:endParaRPr lang="zh-CN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19" y="1779662"/>
            <a:ext cx="4333679" cy="3145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361" y="1941680"/>
            <a:ext cx="3121685" cy="1998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2141730" y="1959735"/>
            <a:ext cx="756084" cy="251975"/>
          </a:xfrm>
          <a:prstGeom prst="rect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cxnSp>
        <p:nvCxnSpPr>
          <p:cNvPr id="6" name="直接箭头连接符 5"/>
          <p:cNvCxnSpPr>
            <a:stCxn id="3" idx="3"/>
            <a:endCxn id="2" idx="1"/>
          </p:cNvCxnSpPr>
          <p:nvPr/>
        </p:nvCxnSpPr>
        <p:spPr bwMode="auto">
          <a:xfrm>
            <a:off x="2897814" y="2085723"/>
            <a:ext cx="1746523" cy="856501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F:\2016年工作\ACCP8.0产品开发\jQuery\案例源码\chapter07\Chapter07截图\图7.19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515" y="1851696"/>
            <a:ext cx="2034896" cy="189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:\2016年工作\ACCP8.0产品开发\jQuery\案例源码\chapter07\Chapter07截图\图7.13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337" y="1944545"/>
            <a:ext cx="3143054" cy="199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140" y="2085697"/>
            <a:ext cx="4081252" cy="244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/>
        </p:nvSpPr>
        <p:spPr bwMode="auto">
          <a:xfrm>
            <a:off x="1551516" y="2627269"/>
            <a:ext cx="1508317" cy="251975"/>
          </a:xfrm>
          <a:prstGeom prst="rect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zh-CN" altLang="en-US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 bwMode="auto">
          <a:xfrm flipV="1">
            <a:off x="3059832" y="2517745"/>
            <a:ext cx="711243" cy="234079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1781CB-A859-44CD-9805-614924EE7B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JavaScript</a:t>
            </a:r>
            <a:endParaRPr lang="en-US" dirty="0"/>
          </a:p>
        </p:txBody>
      </p:sp>
      <p:sp>
        <p:nvSpPr>
          <p:cNvPr id="194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</a:t>
            </a:r>
            <a:r>
              <a:rPr lang="zh-CN" altLang="en-US" dirty="0"/>
              <a:t>是一种基于对象和事件驱动的、并具有安全性能的脚本语言</a:t>
            </a:r>
            <a:endParaRPr lang="en-US" altLang="zh-CN" dirty="0"/>
          </a:p>
          <a:p>
            <a:r>
              <a:rPr lang="en-US" altLang="zh-CN" dirty="0"/>
              <a:t>JavaScript</a:t>
            </a:r>
            <a:r>
              <a:rPr lang="zh-CN" altLang="en-US" dirty="0"/>
              <a:t>特点</a:t>
            </a:r>
            <a:endParaRPr lang="en-US" altLang="zh-CN" dirty="0"/>
          </a:p>
          <a:p>
            <a:pPr lvl="1"/>
            <a:r>
              <a:rPr lang="zh-CN" altLang="en-US" dirty="0"/>
              <a:t>向</a:t>
            </a:r>
            <a:r>
              <a:rPr lang="en-US" dirty="0"/>
              <a:t>HTML</a:t>
            </a:r>
            <a:r>
              <a:rPr lang="zh-CN" altLang="en-US" dirty="0"/>
              <a:t>页面中添加交互行为</a:t>
            </a:r>
            <a:endParaRPr lang="en-US" altLang="zh-CN" dirty="0"/>
          </a:p>
          <a:p>
            <a:pPr lvl="1"/>
            <a:r>
              <a:rPr lang="zh-CN" altLang="en-US" dirty="0"/>
              <a:t>脚本语言，语法和</a:t>
            </a:r>
            <a:r>
              <a:rPr lang="en-US" dirty="0"/>
              <a:t>Java</a:t>
            </a:r>
            <a:r>
              <a:rPr lang="zh-CN" altLang="en-US" dirty="0"/>
              <a:t>类似</a:t>
            </a:r>
            <a:endParaRPr lang="en-US" altLang="zh-CN" dirty="0"/>
          </a:p>
          <a:p>
            <a:pPr lvl="1"/>
            <a:r>
              <a:rPr lang="zh-CN" altLang="en-US" dirty="0"/>
              <a:t>解释性语言，边执行边解释</a:t>
            </a:r>
            <a:endParaRPr lang="en-US" altLang="zh-CN" dirty="0"/>
          </a:p>
          <a:p>
            <a:r>
              <a:rPr lang="en-US" altLang="zh-CN" dirty="0"/>
              <a:t>JavaScript</a:t>
            </a:r>
            <a:r>
              <a:rPr lang="zh-CN" altLang="en-US" dirty="0"/>
              <a:t>组成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gray">
          <a:xfrm>
            <a:off x="5973589" y="3916486"/>
            <a:ext cx="964406" cy="305991"/>
          </a:xfrm>
          <a:prstGeom prst="flowChartAlternateProcess">
            <a:avLst/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buClr>
                <a:srgbClr val="233DA9"/>
              </a:buClr>
              <a:buSzPct val="80000"/>
              <a:defRPr/>
            </a:pP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DOM</a:t>
            </a:r>
            <a:endParaRPr lang="zh-CN" altLang="en-US" sz="135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AutoShape 13"/>
          <p:cNvSpPr>
            <a:spLocks noChangeArrowheads="1"/>
          </p:cNvSpPr>
          <p:nvPr/>
        </p:nvSpPr>
        <p:spPr bwMode="gray">
          <a:xfrm>
            <a:off x="5652120" y="2787774"/>
            <a:ext cx="1607344" cy="378619"/>
          </a:xfrm>
          <a:prstGeom prst="flowChartAlternateProcess">
            <a:avLst/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buClr>
                <a:srgbClr val="233DA9"/>
              </a:buClr>
              <a:buSzPct val="80000"/>
              <a:defRPr/>
            </a:pP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JavaScript</a:t>
            </a:r>
            <a:endParaRPr lang="zh-CN" altLang="en-US" sz="1350" b="1" kern="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9461" name="AutoShape 17"/>
          <p:cNvCxnSpPr>
            <a:cxnSpLocks noChangeShapeType="1"/>
            <a:stCxn id="6" idx="2"/>
            <a:endCxn id="5" idx="0"/>
          </p:cNvCxnSpPr>
          <p:nvPr/>
        </p:nvCxnSpPr>
        <p:spPr bwMode="auto">
          <a:xfrm rot="5400000">
            <a:off x="6080864" y="3541560"/>
            <a:ext cx="749885" cy="1191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AutoShape 20"/>
          <p:cNvSpPr>
            <a:spLocks noChangeArrowheads="1"/>
          </p:cNvSpPr>
          <p:nvPr/>
        </p:nvSpPr>
        <p:spPr bwMode="gray">
          <a:xfrm>
            <a:off x="3991196" y="3912915"/>
            <a:ext cx="1339454" cy="377428"/>
          </a:xfrm>
          <a:prstGeom prst="flowChartAlternateProcess">
            <a:avLst/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buClr>
                <a:srgbClr val="233DA9"/>
              </a:buClr>
              <a:buSzPct val="80000"/>
              <a:defRPr/>
            </a:pPr>
            <a:r>
              <a:rPr lang="en-US" altLang="zh-CN" sz="1350" b="1" kern="0" dirty="0" err="1">
                <a:solidFill>
                  <a:schemeClr val="bg1"/>
                </a:solidFill>
                <a:latin typeface="+mn-ea"/>
              </a:rPr>
              <a:t>ECMAScript</a:t>
            </a:r>
            <a:endParaRPr lang="en-US" altLang="zh-CN" sz="135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AutoShape 21"/>
          <p:cNvSpPr>
            <a:spLocks noChangeArrowheads="1"/>
          </p:cNvSpPr>
          <p:nvPr/>
        </p:nvSpPr>
        <p:spPr bwMode="gray">
          <a:xfrm>
            <a:off x="7848823" y="3912915"/>
            <a:ext cx="964406" cy="378619"/>
          </a:xfrm>
          <a:prstGeom prst="flowChartAlternateProcess">
            <a:avLst/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buClr>
                <a:srgbClr val="233DA9"/>
              </a:buClr>
              <a:buSzPct val="80000"/>
              <a:defRPr/>
            </a:pP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BOM</a:t>
            </a:r>
          </a:p>
        </p:txBody>
      </p:sp>
      <p:cxnSp>
        <p:nvCxnSpPr>
          <p:cNvPr id="19464" name="直接连接符 15"/>
          <p:cNvCxnSpPr>
            <a:cxnSpLocks noChangeShapeType="1"/>
          </p:cNvCxnSpPr>
          <p:nvPr/>
        </p:nvCxnSpPr>
        <p:spPr bwMode="auto">
          <a:xfrm>
            <a:off x="4634148" y="3537886"/>
            <a:ext cx="3696891" cy="1190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465" name="直接箭头连接符 19"/>
          <p:cNvCxnSpPr>
            <a:cxnSpLocks noChangeShapeType="1"/>
            <a:endCxn id="10" idx="0"/>
          </p:cNvCxnSpPr>
          <p:nvPr/>
        </p:nvCxnSpPr>
        <p:spPr bwMode="auto">
          <a:xfrm rot="5400000">
            <a:off x="8144111" y="3724813"/>
            <a:ext cx="375047" cy="1190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466" name="直接箭头连接符 27"/>
          <p:cNvCxnSpPr>
            <a:cxnSpLocks noChangeShapeType="1"/>
          </p:cNvCxnSpPr>
          <p:nvPr/>
        </p:nvCxnSpPr>
        <p:spPr bwMode="auto">
          <a:xfrm rot="5400000">
            <a:off x="4447220" y="3724812"/>
            <a:ext cx="375047" cy="1191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399203-ADC0-4B99-A058-EC6DC8A7ED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JavaScript</a:t>
            </a:r>
            <a:r>
              <a:rPr lang="zh-CN" altLang="en-US"/>
              <a:t>的基本结构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JavaScript</a:t>
            </a:r>
            <a:r>
              <a:rPr lang="zh-CN" altLang="en-US"/>
              <a:t>的基本结构</a:t>
            </a:r>
          </a:p>
        </p:txBody>
      </p:sp>
      <p:sp>
        <p:nvSpPr>
          <p:cNvPr id="4" name="AutoShape 50"/>
          <p:cNvSpPr>
            <a:spLocks noChangeArrowheads="1"/>
          </p:cNvSpPr>
          <p:nvPr/>
        </p:nvSpPr>
        <p:spPr bwMode="auto">
          <a:xfrm>
            <a:off x="895984" y="1497434"/>
            <a:ext cx="5357813" cy="142090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&lt;script type="text/</a:t>
            </a:r>
            <a:r>
              <a:rPr lang="en-US" altLang="zh-CN" sz="1350" b="1" dirty="0" err="1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javascript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"&gt;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&lt;!—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      JavaScript 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语句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;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    —&gt;</a:t>
            </a:r>
            <a:endParaRPr lang="zh-CN" altLang="en-US" sz="1350" b="1" dirty="0">
              <a:solidFill>
                <a:schemeClr val="accent5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defTabSz="542925">
              <a:lnSpc>
                <a:spcPct val="130000"/>
              </a:lnSpc>
              <a:buClr>
                <a:schemeClr val="folHlink"/>
              </a:buClr>
              <a:buSzPct val="60000"/>
              <a:tabLst>
                <a:tab pos="333375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ea typeface="宋体" panose="02010600030101010101" pitchFamily="2" charset="-122"/>
              </a:rPr>
              <a:t>&lt;/script &gt;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B70AE5B-F97E-413A-8C3F-00767DC217A9}"/>
              </a:ext>
            </a:extLst>
          </p:cNvPr>
          <p:cNvGrpSpPr/>
          <p:nvPr/>
        </p:nvGrpSpPr>
        <p:grpSpPr>
          <a:xfrm>
            <a:off x="246688" y="1014363"/>
            <a:ext cx="436880" cy="549275"/>
            <a:chOff x="246688" y="1497434"/>
            <a:chExt cx="436880" cy="549275"/>
          </a:xfrm>
        </p:grpSpPr>
        <p:sp>
          <p:nvSpPr>
            <p:cNvPr id="9" name="TextBox 65">
              <a:extLst>
                <a:ext uri="{FF2B5EF4-FFF2-40B4-BE49-F238E27FC236}">
                  <a16:creationId xmlns:a16="http://schemas.microsoft.com/office/drawing/2014/main" id="{9FC7BD8E-7CF6-4378-860C-F72058B68FF9}"/>
                </a:ext>
              </a:extLst>
            </p:cNvPr>
            <p:cNvSpPr txBox="1"/>
            <p:nvPr/>
          </p:nvSpPr>
          <p:spPr>
            <a:xfrm>
              <a:off x="246688" y="1801599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10" name="图片 9" descr="C:\Users\Lenovo\Desktop\icon\书籍.png书籍">
              <a:extLst>
                <a:ext uri="{FF2B5EF4-FFF2-40B4-BE49-F238E27FC236}">
                  <a16:creationId xmlns:a16="http://schemas.microsoft.com/office/drawing/2014/main" id="{29C958B7-5BC9-4626-A6E2-97C36F5BF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7965" y="1497434"/>
              <a:ext cx="314325" cy="314325"/>
            </a:xfrm>
            <a:prstGeom prst="rect">
              <a:avLst/>
            </a:prstGeom>
          </p:spPr>
        </p:pic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04CBA3-13B3-4375-B19D-0827EF06D8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JavaScript</a:t>
            </a:r>
            <a:r>
              <a:rPr lang="zh-CN" altLang="en-US" dirty="0"/>
              <a:t>的应用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8525AB5-0705-44D9-80BA-C31E90267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AutoShape 50"/>
          <p:cNvSpPr>
            <a:spLocks noChangeArrowheads="1"/>
          </p:cNvSpPr>
          <p:nvPr/>
        </p:nvSpPr>
        <p:spPr bwMode="auto">
          <a:xfrm>
            <a:off x="708644" y="1048941"/>
            <a:ext cx="5947172" cy="2568717"/>
          </a:xfrm>
          <a:prstGeom prst="roundRect">
            <a:avLst>
              <a:gd name="adj" fmla="val 38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……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&lt;title&gt;</a:t>
            </a:r>
            <a:r>
              <a:rPr lang="zh-CN" altLang="en-US" sz="1350" b="1" dirty="0">
                <a:ea typeface="宋体" panose="02010600030101010101" pitchFamily="2" charset="-122"/>
              </a:rPr>
              <a:t>初学</a:t>
            </a:r>
            <a:r>
              <a:rPr lang="en-US" altLang="zh-CN" sz="1350" b="1" dirty="0">
                <a:ea typeface="宋体" panose="02010600030101010101" pitchFamily="2" charset="-122"/>
              </a:rPr>
              <a:t>JavaScript&lt;/title&gt;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&lt;/head&gt;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&lt;body&gt;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&lt;script type="text/</a:t>
            </a:r>
            <a:r>
              <a:rPr lang="en-US" altLang="zh-CN" sz="1350" b="1" dirty="0" err="1">
                <a:solidFill>
                  <a:srgbClr val="FF0000"/>
                </a:solidFill>
                <a:ea typeface="宋体" panose="02010600030101010101" pitchFamily="2" charset="-122"/>
              </a:rPr>
              <a:t>javascript</a:t>
            </a: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"&gt;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    </a:t>
            </a:r>
            <a:r>
              <a:rPr lang="en-US" altLang="zh-CN" sz="1350" b="1" dirty="0" err="1">
                <a:solidFill>
                  <a:srgbClr val="FF0000"/>
                </a:solidFill>
                <a:ea typeface="宋体" panose="02010600030101010101" pitchFamily="2" charset="-122"/>
              </a:rPr>
              <a:t>document.write</a:t>
            </a: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("</a:t>
            </a:r>
            <a:r>
              <a:rPr lang="zh-CN" altLang="en-US" sz="1350" b="1" dirty="0">
                <a:solidFill>
                  <a:srgbClr val="FF0000"/>
                </a:solidFill>
                <a:ea typeface="宋体" panose="02010600030101010101" pitchFamily="2" charset="-122"/>
              </a:rPr>
              <a:t>初学</a:t>
            </a: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JavaScript");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    </a:t>
            </a:r>
            <a:r>
              <a:rPr lang="en-US" altLang="zh-CN" sz="1350" b="1" dirty="0" err="1">
                <a:solidFill>
                  <a:srgbClr val="FF0000"/>
                </a:solidFill>
                <a:ea typeface="宋体" panose="02010600030101010101" pitchFamily="2" charset="-122"/>
              </a:rPr>
              <a:t>document.write</a:t>
            </a: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("&lt;h1&gt;Hello</a:t>
            </a:r>
            <a:r>
              <a:rPr lang="zh-CN" altLang="en-US" sz="1350" b="1" dirty="0">
                <a:solidFill>
                  <a:srgbClr val="FF0000"/>
                </a:solidFill>
                <a:ea typeface="宋体" panose="02010600030101010101" pitchFamily="2" charset="-122"/>
              </a:rPr>
              <a:t>，</a:t>
            </a: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JavaScript&lt;/h1&gt;");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&lt;/script&gt;</a:t>
            </a:r>
            <a:endParaRPr lang="en-US" altLang="zh-CN" sz="1350" b="1" dirty="0"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&lt;/body&gt;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&lt;/html&gt;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47255BBE-1888-498E-AEA5-9463B4A15CF4}"/>
              </a:ext>
            </a:extLst>
          </p:cNvPr>
          <p:cNvSpPr txBox="1"/>
          <p:nvPr/>
        </p:nvSpPr>
        <p:spPr>
          <a:xfrm>
            <a:off x="207842" y="1258769"/>
            <a:ext cx="436880" cy="245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示例</a:t>
            </a:r>
          </a:p>
        </p:txBody>
      </p:sp>
      <p:pic>
        <p:nvPicPr>
          <p:cNvPr id="23" name="图片 22" descr="C:\Users\Lenovo\Desktop\icon\电脑.png电脑">
            <a:extLst>
              <a:ext uri="{FF2B5EF4-FFF2-40B4-BE49-F238E27FC236}">
                <a16:creationId xmlns:a16="http://schemas.microsoft.com/office/drawing/2014/main" id="{5F1707C1-E5C0-47D0-83B7-628123CB8E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6582" y="972384"/>
            <a:ext cx="279400" cy="278765"/>
          </a:xfrm>
          <a:prstGeom prst="rect">
            <a:avLst/>
          </a:prstGeom>
        </p:spPr>
      </p:pic>
      <p:sp>
        <p:nvSpPr>
          <p:cNvPr id="24" name="AutoShape 3">
            <a:extLst>
              <a:ext uri="{FF2B5EF4-FFF2-40B4-BE49-F238E27FC236}">
                <a16:creationId xmlns:a16="http://schemas.microsoft.com/office/drawing/2014/main" id="{65A352D9-8B52-467B-BEE8-1E07B7D0F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654" y="3741834"/>
            <a:ext cx="5959162" cy="70545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lvl="0" indent="-342900" defTabSz="381000">
              <a:lnSpc>
                <a:spcPct val="130000"/>
              </a:lnSpc>
              <a:buClr>
                <a:schemeClr val="folHlink"/>
              </a:buClr>
              <a:buSzPct val="60000"/>
              <a:defRPr/>
            </a:pPr>
            <a:r>
              <a:rPr lang="en-US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&lt;script&gt;…&lt;/script&gt;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可以包含在文档中的任何地方，只要保证这些代码在被使用前已读取并加载到内存即可</a:t>
            </a:r>
            <a:endParaRPr lang="en-US" altLang="zh-CN" sz="1600" b="1" strike="noStrike" noProof="1">
              <a:solidFill>
                <a:schemeClr val="accent5">
                  <a:lumMod val="10000"/>
                </a:schemeClr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EF39E99-22A3-45D7-A436-28320D01869F}"/>
              </a:ext>
            </a:extLst>
          </p:cNvPr>
          <p:cNvGrpSpPr/>
          <p:nvPr/>
        </p:nvGrpSpPr>
        <p:grpSpPr>
          <a:xfrm>
            <a:off x="2327679" y="4571460"/>
            <a:ext cx="4049222" cy="364395"/>
            <a:chOff x="1403648" y="3795886"/>
            <a:chExt cx="5714808" cy="321469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387E81E7-92C3-49BD-9184-3E32B8A9A4A9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圆角矩形 15">
              <a:extLst>
                <a:ext uri="{FF2B5EF4-FFF2-40B4-BE49-F238E27FC236}">
                  <a16:creationId xmlns:a16="http://schemas.microsoft.com/office/drawing/2014/main" id="{0C686C8A-208C-4472-B40F-779AB5ED9EA9}"/>
                </a:ext>
              </a:extLst>
            </p:cNvPr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0" name="Picture 8" descr="说话气泡new">
              <a:extLst>
                <a:ext uri="{FF2B5EF4-FFF2-40B4-BE49-F238E27FC236}">
                  <a16:creationId xmlns:a16="http://schemas.microsoft.com/office/drawing/2014/main" id="{B1202467-C6EB-494B-95D9-0CA720A5EC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9D99618D-B044-40C2-8B8B-B80E26649E0C}"/>
                </a:ext>
              </a:extLst>
            </p:cNvPr>
            <p:cNvSpPr txBox="1"/>
            <p:nvPr/>
          </p:nvSpPr>
          <p:spPr bwMode="auto">
            <a:xfrm>
              <a:off x="3034834" y="3829223"/>
              <a:ext cx="3322574" cy="285675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演示示例</a:t>
              </a:r>
              <a:r>
                <a:rPr lang="en-US" altLang="zh-CN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1</a:t>
              </a: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：初学</a:t>
              </a:r>
              <a:r>
                <a:rPr lang="en-US" altLang="zh-CN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JavaScript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FA6CC9-7762-4E6B-8AAE-ABA872E905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JavaScript</a:t>
            </a:r>
            <a:r>
              <a:rPr lang="zh-CN" altLang="en-US"/>
              <a:t>的执行原理</a:t>
            </a:r>
            <a:endParaRPr lang="zh-CN" altLang="en-US" dirty="0"/>
          </a:p>
        </p:txBody>
      </p:sp>
      <p:graphicFrame>
        <p:nvGraphicFramePr>
          <p:cNvPr id="2867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5496814"/>
              </p:ext>
            </p:extLst>
          </p:nvPr>
        </p:nvGraphicFramePr>
        <p:xfrm>
          <a:off x="6483814" y="1892225"/>
          <a:ext cx="919163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Image" r:id="rId4" imgW="1225550" imgH="1962785" progId="">
                  <p:embed/>
                </p:oleObj>
              </mc:Choice>
              <mc:Fallback>
                <p:oleObj name="Image" r:id="rId4" imgW="1225550" imgH="1962785" progId="">
                  <p:embed/>
                  <p:pic>
                    <p:nvPicPr>
                      <p:cNvPr id="28675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3814" y="1892225"/>
                        <a:ext cx="919163" cy="147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6559847" y="3332828"/>
            <a:ext cx="169902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350" b="1" dirty="0">
                <a:latin typeface="黑体" panose="02010609060101010101" charset="-122"/>
                <a:ea typeface="黑体" panose="02010609060101010101" charset="-122"/>
              </a:rPr>
              <a:t>应用 服务器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3258742" y="1821658"/>
            <a:ext cx="378619" cy="10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zh-CN" sz="1350" b="1">
                <a:solidFill>
                  <a:schemeClr val="bg1"/>
                </a:solidFill>
              </a:rPr>
              <a:t>IE</a:t>
            </a:r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6689792" y="1971391"/>
            <a:ext cx="1410600" cy="607826"/>
          </a:xfrm>
          <a:prstGeom prst="wedgeRoundRectCallout">
            <a:avLst>
              <a:gd name="adj1" fmla="val -27364"/>
              <a:gd name="adj2" fmla="val 51607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14313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解析</a:t>
            </a:r>
            <a:r>
              <a:rPr lang="en-US" altLang="zh-CN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HTML</a:t>
            </a: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标签</a:t>
            </a:r>
            <a:endParaRPr lang="en-US" altLang="zh-CN" sz="1350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  <a:p>
            <a:pPr marL="214313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和</a:t>
            </a:r>
            <a:r>
              <a:rPr lang="en-US" altLang="zh-CN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JavaScript</a:t>
            </a:r>
            <a:endParaRPr lang="zh-CN" altLang="en-US" sz="1350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</p:txBody>
      </p:sp>
      <p:sp>
        <p:nvSpPr>
          <p:cNvPr id="11" name="AutoShape 11"/>
          <p:cNvSpPr>
            <a:spLocks noChangeArrowheads="1"/>
          </p:cNvSpPr>
          <p:nvPr/>
        </p:nvSpPr>
        <p:spPr bwMode="auto">
          <a:xfrm>
            <a:off x="4073128" y="3448635"/>
            <a:ext cx="1803246" cy="607826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14313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从服务器端下载</a:t>
            </a:r>
            <a:endParaRPr lang="en-US" altLang="zh-CN" sz="1350" b="1" kern="0" dirty="0">
              <a:solidFill>
                <a:schemeClr val="bg1"/>
              </a:solidFill>
              <a:latin typeface="Arial" panose="020B0604020202020204"/>
              <a:ea typeface="黑体" panose="02010609060101010101" charset="-122"/>
            </a:endParaRPr>
          </a:p>
          <a:p>
            <a:pPr marL="214313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含</a:t>
            </a:r>
            <a:r>
              <a:rPr lang="en-US" altLang="zh-CN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JavaScript</a:t>
            </a: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的页面</a:t>
            </a:r>
          </a:p>
        </p:txBody>
      </p:sp>
      <p:cxnSp>
        <p:nvCxnSpPr>
          <p:cNvPr id="12" name="AutoShape 12"/>
          <p:cNvCxnSpPr>
            <a:cxnSpLocks noChangeShapeType="1"/>
            <a:endCxn id="11" idx="1"/>
          </p:cNvCxnSpPr>
          <p:nvPr/>
        </p:nvCxnSpPr>
        <p:spPr bwMode="auto">
          <a:xfrm rot="16200000" flipH="1">
            <a:off x="3390749" y="3070168"/>
            <a:ext cx="739705" cy="625054"/>
          </a:xfrm>
          <a:prstGeom prst="curvedConnector2">
            <a:avLst/>
          </a:prstGeom>
          <a:ln cmpd="sng">
            <a:solidFill>
              <a:schemeClr val="accent5">
                <a:lumMod val="50000"/>
              </a:schemeClr>
            </a:solidFill>
            <a:headEnd type="triangl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3037286" y="3225404"/>
            <a:ext cx="1053703" cy="27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350" b="1">
                <a:latin typeface="黑体" panose="02010609060101010101" charset="-122"/>
                <a:ea typeface="黑体" panose="02010609060101010101" charset="-122"/>
              </a:rPr>
              <a:t>返回  响应</a:t>
            </a:r>
          </a:p>
        </p:txBody>
      </p:sp>
      <p:sp>
        <p:nvSpPr>
          <p:cNvPr id="15" name="AutoShape 15"/>
          <p:cNvSpPr>
            <a:spLocks noChangeArrowheads="1"/>
          </p:cNvSpPr>
          <p:nvPr/>
        </p:nvSpPr>
        <p:spPr bwMode="auto">
          <a:xfrm>
            <a:off x="4138614" y="1299151"/>
            <a:ext cx="2293747" cy="332006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14313" indent="-214313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包含</a:t>
            </a:r>
            <a:r>
              <a:rPr lang="en-US" altLang="zh-CN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JavaScript</a:t>
            </a: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charset="-122"/>
              </a:rPr>
              <a:t>的请求页面</a:t>
            </a:r>
          </a:p>
        </p:txBody>
      </p:sp>
      <p:cxnSp>
        <p:nvCxnSpPr>
          <p:cNvPr id="16" name="AutoShape 16"/>
          <p:cNvCxnSpPr>
            <a:cxnSpLocks noChangeShapeType="1"/>
            <a:endCxn id="15" idx="1"/>
          </p:cNvCxnSpPr>
          <p:nvPr/>
        </p:nvCxnSpPr>
        <p:spPr bwMode="auto">
          <a:xfrm flipV="1">
            <a:off x="3088505" y="1465154"/>
            <a:ext cx="1050109" cy="551139"/>
          </a:xfrm>
          <a:prstGeom prst="curvedConnector3">
            <a:avLst>
              <a:gd name="adj1" fmla="val 50000"/>
            </a:avLst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3024386" y="1694260"/>
            <a:ext cx="971550" cy="27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350" b="1" dirty="0">
                <a:latin typeface="黑体" panose="02010609060101010101" charset="-122"/>
                <a:ea typeface="黑体" panose="02010609060101010101" charset="-122"/>
              </a:rPr>
              <a:t>发送  请求</a:t>
            </a:r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1572621" y="1956560"/>
            <a:ext cx="377428" cy="323850"/>
          </a:xfrm>
          <a:prstGeom prst="ellipse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15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3448050" y="1390650"/>
            <a:ext cx="377429" cy="323850"/>
          </a:xfrm>
          <a:prstGeom prst="ellipse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15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3551636" y="3482579"/>
            <a:ext cx="377428" cy="323850"/>
          </a:xfrm>
          <a:prstGeom prst="ellipse">
            <a:avLst/>
          </a:prstGeom>
          <a:solidFill>
            <a:srgbClr val="0070C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1500" b="1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28689" name="Picture 4" descr="C:\Users\jian.zhang\Desktop\安卓PPT模板demo\模拟器\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7" y="2015729"/>
            <a:ext cx="1423988" cy="998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utoShape 20"/>
          <p:cNvSpPr>
            <a:spLocks noChangeArrowheads="1"/>
          </p:cNvSpPr>
          <p:nvPr/>
        </p:nvSpPr>
        <p:spPr bwMode="auto">
          <a:xfrm>
            <a:off x="950413" y="2233977"/>
            <a:ext cx="1367538" cy="436859"/>
          </a:xfrm>
          <a:prstGeom prst="rightArrow">
            <a:avLst>
              <a:gd name="adj1" fmla="val 50000"/>
              <a:gd name="adj2" fmla="val 70357"/>
            </a:avLst>
          </a:prstGeom>
          <a:solidFill>
            <a:srgbClr val="E4FCE4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>
              <a:defRPr/>
            </a:pPr>
            <a:r>
              <a:rPr lang="zh-CN" altLang="en-US" sz="1350" b="1" dirty="0">
                <a:ea typeface="宋体" panose="02010600030101010101" pitchFamily="2" charset="-122"/>
              </a:rPr>
              <a:t>浏览器输入</a:t>
            </a:r>
          </a:p>
        </p:txBody>
      </p:sp>
      <p:sp>
        <p:nvSpPr>
          <p:cNvPr id="28691" name="TextBox 33"/>
          <p:cNvSpPr txBox="1">
            <a:spLocks noChangeArrowheads="1"/>
          </p:cNvSpPr>
          <p:nvPr/>
        </p:nvSpPr>
        <p:spPr bwMode="auto">
          <a:xfrm>
            <a:off x="2913721" y="2236090"/>
            <a:ext cx="10715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350" dirty="0">
                <a:solidFill>
                  <a:schemeClr val="bg1"/>
                </a:solidFill>
              </a:rPr>
              <a:t>IE</a:t>
            </a:r>
            <a:endParaRPr lang="zh-CN" altLang="en-US" sz="1350" dirty="0">
              <a:solidFill>
                <a:schemeClr val="bg1"/>
              </a:solidFill>
            </a:endParaRPr>
          </a:p>
        </p:txBody>
      </p:sp>
      <p:cxnSp>
        <p:nvCxnSpPr>
          <p:cNvPr id="24" name="直接箭头连接符 23"/>
          <p:cNvCxnSpPr>
            <a:cxnSpLocks/>
          </p:cNvCxnSpPr>
          <p:nvPr/>
        </p:nvCxnSpPr>
        <p:spPr bwMode="auto">
          <a:xfrm>
            <a:off x="3705142" y="2419087"/>
            <a:ext cx="2727219" cy="0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Freeform 12"/>
          <p:cNvSpPr/>
          <p:nvPr/>
        </p:nvSpPr>
        <p:spPr bwMode="auto">
          <a:xfrm rot="8643221">
            <a:off x="5812272" y="3331442"/>
            <a:ext cx="1394459" cy="602937"/>
          </a:xfrm>
          <a:prstGeom prst="arc">
            <a:avLst>
              <a:gd name="adj1" fmla="val 10930154"/>
              <a:gd name="adj2" fmla="val 287653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sz="1350" baseline="-25000" dirty="0"/>
          </a:p>
        </p:txBody>
      </p:sp>
      <p:sp>
        <p:nvSpPr>
          <p:cNvPr id="31" name="Freeform 12"/>
          <p:cNvSpPr/>
          <p:nvPr/>
        </p:nvSpPr>
        <p:spPr bwMode="auto">
          <a:xfrm rot="1356412">
            <a:off x="6350411" y="1433437"/>
            <a:ext cx="814366" cy="504040"/>
          </a:xfrm>
          <a:prstGeom prst="arc">
            <a:avLst>
              <a:gd name="adj1" fmla="val 11385574"/>
              <a:gd name="adj2" fmla="val 17542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sz="1350" baseline="-250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F281E4-D615-490B-B1AC-F0A469C992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/>
      <p:bldP spid="15" grpId="0" animBg="1"/>
      <p:bldP spid="18" grpId="0"/>
      <p:bldP spid="19" grpId="0" animBg="1"/>
      <p:bldP spid="21" grpId="0" animBg="1"/>
      <p:bldP spid="22" grpId="0" animBg="1"/>
      <p:bldP spid="20" grpId="0" animBg="1"/>
    </p:bldLst>
  </p:timing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2757</Words>
  <Application>Microsoft Office PowerPoint</Application>
  <PresentationFormat>全屏显示(16:9)</PresentationFormat>
  <Paragraphs>546</Paragraphs>
  <Slides>43</Slides>
  <Notes>37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黑体</vt:lpstr>
      <vt:lpstr>宋体</vt:lpstr>
      <vt:lpstr>微软雅黑</vt:lpstr>
      <vt:lpstr>Arial</vt:lpstr>
      <vt:lpstr>Calibri</vt:lpstr>
      <vt:lpstr>Times New Roman</vt:lpstr>
      <vt:lpstr>Webdings</vt:lpstr>
      <vt:lpstr>Wingdings</vt:lpstr>
      <vt:lpstr>1_自定义设计方案</vt:lpstr>
      <vt:lpstr>Image</vt:lpstr>
      <vt:lpstr>JavaScript基础</vt:lpstr>
      <vt:lpstr>PowerPoint 演示文稿</vt:lpstr>
      <vt:lpstr>本章目标</vt:lpstr>
      <vt:lpstr>本章任务</vt:lpstr>
      <vt:lpstr>为什么要学JavaScript</vt:lpstr>
      <vt:lpstr>什么是JavaScript</vt:lpstr>
      <vt:lpstr>JavaScript的基本结构</vt:lpstr>
      <vt:lpstr>JavaScript的应用</vt:lpstr>
      <vt:lpstr>JavaScript的执行原理</vt:lpstr>
      <vt:lpstr>网页中引用JavaScript的方式</vt:lpstr>
      <vt:lpstr>JavaScript核心语法</vt:lpstr>
      <vt:lpstr>核心语法—变量</vt:lpstr>
      <vt:lpstr>核心语法—数据类型</vt:lpstr>
      <vt:lpstr>核心语法— typeof运算符</vt:lpstr>
      <vt:lpstr>核心语法—String对象</vt:lpstr>
      <vt:lpstr>核心语法—数组2-1</vt:lpstr>
      <vt:lpstr>核心语法—数组2-2</vt:lpstr>
      <vt:lpstr>核心语法—运算符号</vt:lpstr>
      <vt:lpstr>核心语法—逻辑控制语句</vt:lpstr>
      <vt:lpstr>核心语法—循环中断</vt:lpstr>
      <vt:lpstr>核心语法—注释</vt:lpstr>
      <vt:lpstr>核心语法—常用的输入/输出</vt:lpstr>
      <vt:lpstr>核心语法—语法约定</vt:lpstr>
      <vt:lpstr>练习1：统计字符串的个数</vt:lpstr>
      <vt:lpstr>共性问题集中讲解</vt:lpstr>
      <vt:lpstr>程序调试</vt:lpstr>
      <vt:lpstr>练习2：调试程序</vt:lpstr>
      <vt:lpstr>共性问题集中讲解</vt:lpstr>
      <vt:lpstr>什么是函数</vt:lpstr>
      <vt:lpstr>常用系统函数</vt:lpstr>
      <vt:lpstr>自定义函数</vt:lpstr>
      <vt:lpstr>调用无参函数</vt:lpstr>
      <vt:lpstr>调用有参函数</vt:lpstr>
      <vt:lpstr>练习3：编写一个四则运算函数</vt:lpstr>
      <vt:lpstr>共性问题集中讲解</vt:lpstr>
      <vt:lpstr>变量的作用域</vt:lpstr>
      <vt:lpstr>事件</vt:lpstr>
      <vt:lpstr>练习4：统计考试科目的成绩</vt:lpstr>
      <vt:lpstr>共性问题集中讲解</vt:lpstr>
      <vt:lpstr>总结2-1</vt:lpstr>
      <vt:lpstr>总结2-2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meng.zhang(张萌)</dc:creator>
  <cp:lastModifiedBy>尚 泽中</cp:lastModifiedBy>
  <cp:revision>836</cp:revision>
  <dcterms:created xsi:type="dcterms:W3CDTF">2013-09-17T02:35:00Z</dcterms:created>
  <dcterms:modified xsi:type="dcterms:W3CDTF">2019-02-26T11:44:29Z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